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6" r:id="rId4"/>
    <p:sldId id="258" r:id="rId5"/>
    <p:sldId id="267" r:id="rId6"/>
    <p:sldId id="268" r:id="rId7"/>
    <p:sldId id="269" r:id="rId8"/>
    <p:sldId id="270" r:id="rId9"/>
    <p:sldId id="263" r:id="rId10"/>
    <p:sldId id="260" r:id="rId11"/>
    <p:sldId id="261" r:id="rId12"/>
    <p:sldId id="262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42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FCF8E-04A3-4CAA-8E99-7A35F3F576D3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EED74-3EB9-42DF-B70B-1943E2D693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6F712-28A6-4A23-9781-16DF55EC3CB6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C91BF-FD2A-4563-BF80-4EB23E0CB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 цитируемости сотрудников ИОФ РАН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И.А. Щербаков, С.Н. Андреев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индекса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smtClean="0"/>
              <a:t>Web of Science</a:t>
            </a:r>
            <a:r>
              <a:rPr lang="ru-RU" dirty="0" smtClean="0"/>
              <a:t> (</a:t>
            </a:r>
            <a:r>
              <a:rPr lang="en-US" dirty="0" err="1" smtClean="0"/>
              <a:t>WoS</a:t>
            </a:r>
            <a:r>
              <a:rPr lang="ru-RU" dirty="0" smtClean="0"/>
              <a:t>) 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А.А. Рухадзе</a:t>
            </a:r>
          </a:p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Индекс</a:t>
            </a:r>
            <a:r>
              <a:rPr lang="en-US" dirty="0" smtClean="0"/>
              <a:t>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14</a:t>
            </a:r>
          </a:p>
          <a:p>
            <a:pPr algn="ctr">
              <a:buNone/>
            </a:pPr>
            <a:r>
              <a:rPr lang="ru-RU" dirty="0" smtClean="0"/>
              <a:t>Полный индекс </a:t>
            </a:r>
            <a:r>
              <a:rPr lang="ru-RU" dirty="0" err="1" smtClean="0"/>
              <a:t>Хирша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FF0000"/>
                </a:solidFill>
              </a:rPr>
              <a:t>28</a:t>
            </a:r>
          </a:p>
          <a:p>
            <a:pPr algn="ctr">
              <a:buNone/>
            </a:pPr>
            <a:r>
              <a:rPr lang="ru-RU" dirty="0" smtClean="0"/>
              <a:t>Цитируемость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817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dirty="0" smtClean="0"/>
              <a:t>Полная цитируемость: </a:t>
            </a:r>
            <a:r>
              <a:rPr lang="ru-RU" dirty="0" smtClean="0">
                <a:solidFill>
                  <a:srgbClr val="FF0000"/>
                </a:solidFill>
              </a:rPr>
              <a:t>3204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индекса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smtClean="0"/>
              <a:t>Web of Science</a:t>
            </a:r>
            <a:r>
              <a:rPr lang="ru-RU" dirty="0" smtClean="0"/>
              <a:t> (</a:t>
            </a:r>
            <a:r>
              <a:rPr lang="en-US" dirty="0" err="1" smtClean="0"/>
              <a:t>WoS</a:t>
            </a:r>
            <a:r>
              <a:rPr lang="ru-RU" dirty="0" smtClean="0"/>
              <a:t>) 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Ф.В. Бункин</a:t>
            </a:r>
          </a:p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Индекс</a:t>
            </a:r>
            <a:r>
              <a:rPr lang="en-US" dirty="0" smtClean="0"/>
              <a:t>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18</a:t>
            </a:r>
          </a:p>
          <a:p>
            <a:pPr algn="ctr">
              <a:buNone/>
            </a:pPr>
            <a:r>
              <a:rPr lang="ru-RU" dirty="0" smtClean="0"/>
              <a:t>Полный индекс </a:t>
            </a:r>
            <a:r>
              <a:rPr lang="ru-RU" dirty="0" err="1" smtClean="0"/>
              <a:t>Хирша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FF0000"/>
                </a:solidFill>
              </a:rPr>
              <a:t>31</a:t>
            </a:r>
          </a:p>
          <a:p>
            <a:pPr algn="ctr">
              <a:buNone/>
            </a:pPr>
            <a:r>
              <a:rPr lang="ru-RU" dirty="0" smtClean="0"/>
              <a:t>Цитируемость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1505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dirty="0" smtClean="0"/>
              <a:t>Полная цитируемость: </a:t>
            </a:r>
            <a:r>
              <a:rPr lang="ru-RU" dirty="0" smtClean="0">
                <a:solidFill>
                  <a:srgbClr val="FF0000"/>
                </a:solidFill>
              </a:rPr>
              <a:t>4685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индекса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smtClean="0"/>
              <a:t>Web of Science</a:t>
            </a:r>
            <a:r>
              <a:rPr lang="ru-RU" dirty="0" smtClean="0"/>
              <a:t> (</a:t>
            </a:r>
            <a:r>
              <a:rPr lang="en-US" dirty="0" err="1" smtClean="0"/>
              <a:t>WoS</a:t>
            </a:r>
            <a:r>
              <a:rPr lang="ru-RU" dirty="0" smtClean="0"/>
              <a:t>) 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В.В. </a:t>
            </a:r>
            <a:r>
              <a:rPr lang="ru-RU" dirty="0" err="1" smtClean="0"/>
              <a:t>Осико</a:t>
            </a:r>
            <a:endParaRPr lang="ru-RU" dirty="0" smtClean="0"/>
          </a:p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Индекс</a:t>
            </a:r>
            <a:r>
              <a:rPr lang="en-US" dirty="0" smtClean="0"/>
              <a:t>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22</a:t>
            </a:r>
          </a:p>
          <a:p>
            <a:pPr algn="ctr">
              <a:buNone/>
            </a:pPr>
            <a:r>
              <a:rPr lang="ru-RU" dirty="0" smtClean="0"/>
              <a:t>Полный индекс </a:t>
            </a:r>
            <a:r>
              <a:rPr lang="ru-RU" dirty="0" err="1" smtClean="0"/>
              <a:t>Хирша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FF0000"/>
                </a:solidFill>
              </a:rPr>
              <a:t>28</a:t>
            </a:r>
          </a:p>
          <a:p>
            <a:pPr algn="ctr">
              <a:buNone/>
            </a:pPr>
            <a:r>
              <a:rPr lang="ru-RU" dirty="0" smtClean="0"/>
              <a:t>Цитируемость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2655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dirty="0" smtClean="0"/>
              <a:t>Полная цитируемость: </a:t>
            </a:r>
            <a:r>
              <a:rPr lang="ru-RU" dirty="0" smtClean="0">
                <a:solidFill>
                  <a:srgbClr val="FF0000"/>
                </a:solidFill>
              </a:rPr>
              <a:t>4219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индекса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smtClean="0"/>
              <a:t>Web of Science</a:t>
            </a:r>
            <a:r>
              <a:rPr lang="ru-RU" dirty="0" smtClean="0"/>
              <a:t> (</a:t>
            </a:r>
            <a:r>
              <a:rPr lang="en-US" dirty="0" err="1" smtClean="0"/>
              <a:t>WoS</a:t>
            </a:r>
            <a:r>
              <a:rPr lang="ru-RU" dirty="0" smtClean="0"/>
              <a:t>) 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И.А. Щербаков</a:t>
            </a:r>
          </a:p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Индекс</a:t>
            </a:r>
            <a:r>
              <a:rPr lang="en-US" dirty="0" smtClean="0"/>
              <a:t>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24</a:t>
            </a:r>
          </a:p>
          <a:p>
            <a:pPr algn="ctr">
              <a:buNone/>
            </a:pPr>
            <a:r>
              <a:rPr lang="ru-RU" dirty="0" smtClean="0"/>
              <a:t>Полный индекс </a:t>
            </a:r>
            <a:r>
              <a:rPr lang="ru-RU" dirty="0" err="1" smtClean="0"/>
              <a:t>Хирша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FF0000"/>
                </a:solidFill>
              </a:rPr>
              <a:t>25</a:t>
            </a:r>
          </a:p>
          <a:p>
            <a:pPr algn="ctr">
              <a:buNone/>
            </a:pPr>
            <a:r>
              <a:rPr lang="ru-RU" dirty="0" smtClean="0"/>
              <a:t>Цитируемость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2390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dirty="0" smtClean="0"/>
              <a:t>Полная цитируемость: </a:t>
            </a:r>
            <a:r>
              <a:rPr lang="ru-RU" dirty="0" smtClean="0">
                <a:solidFill>
                  <a:srgbClr val="FF0000"/>
                </a:solidFill>
              </a:rPr>
              <a:t>2924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индекса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smtClean="0"/>
              <a:t>Web of Science</a:t>
            </a:r>
            <a:r>
              <a:rPr lang="ru-RU" dirty="0" smtClean="0"/>
              <a:t> (</a:t>
            </a:r>
            <a:r>
              <a:rPr lang="en-US" dirty="0" err="1" smtClean="0"/>
              <a:t>WoS</a:t>
            </a:r>
            <a:r>
              <a:rPr lang="ru-RU" dirty="0" smtClean="0"/>
              <a:t>) 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Г.А. </a:t>
            </a:r>
            <a:r>
              <a:rPr lang="ru-RU" dirty="0" err="1" smtClean="0"/>
              <a:t>Шафеев</a:t>
            </a:r>
            <a:endParaRPr lang="ru-RU" dirty="0" smtClean="0"/>
          </a:p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Индекс</a:t>
            </a:r>
            <a:r>
              <a:rPr lang="en-US" dirty="0" smtClean="0"/>
              <a:t>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23</a:t>
            </a:r>
          </a:p>
          <a:p>
            <a:pPr algn="ctr">
              <a:buNone/>
            </a:pPr>
            <a:r>
              <a:rPr lang="ru-RU" dirty="0" smtClean="0"/>
              <a:t>Полный индекс </a:t>
            </a:r>
            <a:r>
              <a:rPr lang="ru-RU" dirty="0" err="1" smtClean="0"/>
              <a:t>Хирша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FF0000"/>
                </a:solidFill>
              </a:rPr>
              <a:t>23</a:t>
            </a:r>
          </a:p>
          <a:p>
            <a:pPr algn="ctr">
              <a:buNone/>
            </a:pPr>
            <a:r>
              <a:rPr lang="ru-RU" dirty="0" smtClean="0"/>
              <a:t>Цитируемость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2166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dirty="0" smtClean="0"/>
              <a:t>Полная цитируемость: </a:t>
            </a:r>
            <a:r>
              <a:rPr lang="ru-RU" dirty="0" smtClean="0">
                <a:solidFill>
                  <a:srgbClr val="FF0000"/>
                </a:solidFill>
              </a:rPr>
              <a:t>2184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5200" dirty="0" smtClean="0"/>
              <a:t>Сотрудники ИОФ РАН, суммарное цитирование статей которых по </a:t>
            </a:r>
            <a:r>
              <a:rPr lang="en-US" sz="5200" dirty="0" smtClean="0"/>
              <a:t>Web of Science </a:t>
            </a:r>
            <a:r>
              <a:rPr lang="ru-RU" sz="5200" dirty="0" smtClean="0"/>
              <a:t>превышает </a:t>
            </a:r>
            <a:r>
              <a:rPr lang="ru-RU" sz="5200" dirty="0" smtClean="0">
                <a:solidFill>
                  <a:srgbClr val="0070C0"/>
                </a:solidFill>
              </a:rPr>
              <a:t>1000</a:t>
            </a:r>
            <a:r>
              <a:rPr lang="ru-RU" sz="5200" dirty="0" smtClean="0"/>
              <a:t> раз:</a:t>
            </a:r>
            <a:br>
              <a:rPr lang="ru-RU" sz="5200" dirty="0" smtClean="0"/>
            </a:br>
            <a:r>
              <a:rPr lang="ru-RU" sz="5200" dirty="0" smtClean="0"/>
              <a:t> </a:t>
            </a:r>
            <a:r>
              <a:rPr lang="ru-RU" sz="5200" dirty="0" smtClean="0">
                <a:solidFill>
                  <a:srgbClr val="FF0000"/>
                </a:solidFill>
              </a:rPr>
              <a:t>4</a:t>
            </a:r>
            <a:r>
              <a:rPr lang="en-US" sz="5200" dirty="0" smtClean="0">
                <a:solidFill>
                  <a:srgbClr val="FF0000"/>
                </a:solidFill>
              </a:rPr>
              <a:t>9</a:t>
            </a:r>
            <a:r>
              <a:rPr lang="ru-RU" sz="5200" dirty="0" smtClean="0"/>
              <a:t> </a:t>
            </a:r>
            <a:r>
              <a:rPr lang="ru-RU" sz="5200" dirty="0" smtClean="0"/>
              <a:t>чел.</a:t>
            </a:r>
            <a:endParaRPr lang="en-US" sz="5200" dirty="0" smtClean="0"/>
          </a:p>
          <a:p>
            <a:pPr algn="ctr">
              <a:buNone/>
            </a:pPr>
            <a:r>
              <a:rPr lang="ru-RU" sz="5200" dirty="0" smtClean="0"/>
              <a:t>по данным сайта «Корпус экспертов» </a:t>
            </a:r>
            <a:br>
              <a:rPr lang="ru-RU" sz="5200" dirty="0" smtClean="0"/>
            </a:br>
            <a:r>
              <a:rPr lang="en-US" sz="5200" dirty="0" smtClean="0"/>
              <a:t>www. expertcorps.ru</a:t>
            </a:r>
            <a:endParaRPr lang="ru-RU" sz="5200" dirty="0" smtClean="0"/>
          </a:p>
          <a:p>
            <a:endParaRPr lang="ru-RU" dirty="0" smtClean="0"/>
          </a:p>
          <a:p>
            <a:pPr indent="15875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72098" y="-71462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Sartakov</a:t>
            </a:r>
            <a:r>
              <a:rPr lang="en-US" dirty="0" smtClean="0"/>
              <a:t> BG	1918</a:t>
            </a:r>
          </a:p>
          <a:p>
            <a:r>
              <a:rPr lang="en-US" dirty="0" err="1" smtClean="0"/>
              <a:t>Korobkin</a:t>
            </a:r>
            <a:r>
              <a:rPr lang="en-US" dirty="0" smtClean="0"/>
              <a:t> VV	1889</a:t>
            </a:r>
          </a:p>
          <a:p>
            <a:r>
              <a:rPr lang="en-US" dirty="0" err="1" smtClean="0"/>
              <a:t>Pimenov</a:t>
            </a:r>
            <a:r>
              <a:rPr lang="en-US" dirty="0" smtClean="0"/>
              <a:t> SM	1640</a:t>
            </a:r>
          </a:p>
          <a:p>
            <a:r>
              <a:rPr lang="en-US" dirty="0" err="1" smtClean="0"/>
              <a:t>Ivanov</a:t>
            </a:r>
            <a:r>
              <a:rPr lang="en-US" dirty="0" smtClean="0"/>
              <a:t> VY		1556</a:t>
            </a:r>
          </a:p>
          <a:p>
            <a:r>
              <a:rPr lang="en-US" dirty="0" err="1" smtClean="0"/>
              <a:t>Kurkov</a:t>
            </a:r>
            <a:r>
              <a:rPr lang="en-US" dirty="0" smtClean="0"/>
              <a:t> AS	1470</a:t>
            </a:r>
          </a:p>
          <a:p>
            <a:r>
              <a:rPr lang="en-US" dirty="0" err="1" smtClean="0"/>
              <a:t>Zverev</a:t>
            </a:r>
            <a:r>
              <a:rPr lang="en-US" dirty="0" smtClean="0"/>
              <a:t> PG	1455</a:t>
            </a:r>
          </a:p>
          <a:p>
            <a:r>
              <a:rPr lang="en-US" dirty="0" err="1" smtClean="0"/>
              <a:t>Magunov</a:t>
            </a:r>
            <a:r>
              <a:rPr lang="en-US" dirty="0" smtClean="0"/>
              <a:t> AI	1427</a:t>
            </a:r>
          </a:p>
          <a:p>
            <a:r>
              <a:rPr lang="en-US" dirty="0" err="1" smtClean="0"/>
              <a:t>Ivleva</a:t>
            </a:r>
            <a:r>
              <a:rPr lang="en-US" dirty="0" smtClean="0"/>
              <a:t> LI		1300</a:t>
            </a:r>
          </a:p>
          <a:p>
            <a:r>
              <a:rPr lang="en-US" dirty="0" err="1" smtClean="0"/>
              <a:t>Nikitin</a:t>
            </a:r>
            <a:r>
              <a:rPr lang="en-US" dirty="0" smtClean="0"/>
              <a:t> PI		1294</a:t>
            </a:r>
          </a:p>
          <a:p>
            <a:r>
              <a:rPr lang="en-US" dirty="0" err="1" smtClean="0"/>
              <a:t>Voronov</a:t>
            </a:r>
            <a:r>
              <a:rPr lang="en-US" dirty="0" smtClean="0"/>
              <a:t> VV	1253</a:t>
            </a:r>
          </a:p>
          <a:p>
            <a:r>
              <a:rPr lang="en-US" dirty="0" err="1" smtClean="0"/>
              <a:t>Pashinin</a:t>
            </a:r>
            <a:r>
              <a:rPr lang="en-US" dirty="0" smtClean="0"/>
              <a:t> PP	1252</a:t>
            </a:r>
          </a:p>
          <a:p>
            <a:r>
              <a:rPr lang="en-US" dirty="0" err="1" smtClean="0"/>
              <a:t>Manenkov</a:t>
            </a:r>
            <a:r>
              <a:rPr lang="en-US" dirty="0" smtClean="0"/>
              <a:t> AA	1241</a:t>
            </a:r>
          </a:p>
          <a:p>
            <a:r>
              <a:rPr lang="en-US" dirty="0" err="1" smtClean="0"/>
              <a:t>Apollonov</a:t>
            </a:r>
            <a:r>
              <a:rPr lang="en-US" dirty="0" smtClean="0"/>
              <a:t> VV	1220</a:t>
            </a:r>
          </a:p>
          <a:p>
            <a:r>
              <a:rPr lang="en-US" dirty="0" err="1" smtClean="0"/>
              <a:t>Kir'yanov</a:t>
            </a:r>
            <a:r>
              <a:rPr lang="en-US" dirty="0" smtClean="0"/>
              <a:t> AV	1213</a:t>
            </a:r>
          </a:p>
          <a:p>
            <a:r>
              <a:rPr lang="en-US" dirty="0" err="1" smtClean="0"/>
              <a:t>Kovrizhnykh</a:t>
            </a:r>
            <a:r>
              <a:rPr lang="en-US" dirty="0" smtClean="0"/>
              <a:t> LM	1189</a:t>
            </a:r>
          </a:p>
          <a:p>
            <a:r>
              <a:rPr lang="en-US" dirty="0" err="1" smtClean="0"/>
              <a:t>Simakin</a:t>
            </a:r>
            <a:r>
              <a:rPr lang="en-US" dirty="0" smtClean="0"/>
              <a:t> AV	1172</a:t>
            </a:r>
          </a:p>
          <a:p>
            <a:r>
              <a:rPr lang="en-US" dirty="0" err="1" smtClean="0"/>
              <a:t>Alimpiev</a:t>
            </a:r>
            <a:r>
              <a:rPr lang="en-US" dirty="0" smtClean="0"/>
              <a:t> SS	1140</a:t>
            </a:r>
          </a:p>
          <a:p>
            <a:r>
              <a:rPr lang="en-US" dirty="0" err="1" smtClean="0"/>
              <a:t>Kossyi</a:t>
            </a:r>
            <a:r>
              <a:rPr lang="en-US" dirty="0" smtClean="0"/>
              <a:t> IA		1126</a:t>
            </a:r>
          </a:p>
          <a:p>
            <a:r>
              <a:rPr lang="en-US" dirty="0" err="1" smtClean="0"/>
              <a:t>Belyaev</a:t>
            </a:r>
            <a:r>
              <a:rPr lang="en-US" dirty="0" smtClean="0"/>
              <a:t> </a:t>
            </a:r>
            <a:r>
              <a:rPr lang="en-US" dirty="0" err="1" smtClean="0"/>
              <a:t>IYa</a:t>
            </a:r>
            <a:r>
              <a:rPr lang="en-US" dirty="0" smtClean="0"/>
              <a:t>	1081</a:t>
            </a:r>
          </a:p>
          <a:p>
            <a:r>
              <a:rPr lang="en-US" dirty="0" err="1" smtClean="0"/>
              <a:t>Tkachev</a:t>
            </a:r>
            <a:r>
              <a:rPr lang="en-US" dirty="0" smtClean="0"/>
              <a:t> AN	1060</a:t>
            </a:r>
          </a:p>
          <a:p>
            <a:r>
              <a:rPr lang="en-US" dirty="0" err="1" smtClean="0"/>
              <a:t>Sluchanko</a:t>
            </a:r>
            <a:r>
              <a:rPr lang="en-US" dirty="0" smtClean="0"/>
              <a:t> NE	</a:t>
            </a:r>
            <a:r>
              <a:rPr lang="en-US" dirty="0" smtClean="0"/>
              <a:t>1041</a:t>
            </a:r>
          </a:p>
          <a:p>
            <a:r>
              <a:rPr lang="en-US" dirty="0" err="1" smtClean="0"/>
              <a:t>Zagumennyi</a:t>
            </a:r>
            <a:r>
              <a:rPr lang="en-US" dirty="0" smtClean="0"/>
              <a:t> AI	1029</a:t>
            </a:r>
            <a:endParaRPr lang="en-US" dirty="0" smtClean="0"/>
          </a:p>
          <a:p>
            <a:r>
              <a:rPr lang="en-US" dirty="0" err="1" smtClean="0"/>
              <a:t>Kirichenko</a:t>
            </a:r>
            <a:r>
              <a:rPr lang="en-US" dirty="0" smtClean="0"/>
              <a:t> NA	1026</a:t>
            </a:r>
          </a:p>
          <a:p>
            <a:r>
              <a:rPr lang="en-US" dirty="0" err="1" smtClean="0"/>
              <a:t>Sobol</a:t>
            </a:r>
            <a:r>
              <a:rPr lang="en-US" dirty="0" smtClean="0"/>
              <a:t> AA		1008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Minakov</a:t>
            </a:r>
            <a:r>
              <a:rPr lang="en-US" dirty="0" smtClean="0">
                <a:solidFill>
                  <a:srgbClr val="FF0000"/>
                </a:solidFill>
              </a:rPr>
              <a:t> AA</a:t>
            </a:r>
            <a:r>
              <a:rPr lang="en-US" dirty="0" smtClean="0"/>
              <a:t>	1001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71414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Bulanov SV</a:t>
            </a:r>
            <a:r>
              <a:rPr lang="en-US" dirty="0" smtClean="0"/>
              <a:t>	10417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Tsytovich</a:t>
            </a:r>
            <a:r>
              <a:rPr lang="en-US" dirty="0" smtClean="0">
                <a:solidFill>
                  <a:srgbClr val="FF0000"/>
                </a:solidFill>
              </a:rPr>
              <a:t> VN</a:t>
            </a:r>
            <a:r>
              <a:rPr lang="en-US" dirty="0" smtClean="0"/>
              <a:t>	8865</a:t>
            </a:r>
          </a:p>
          <a:p>
            <a:r>
              <a:rPr lang="en-US" dirty="0" smtClean="0"/>
              <a:t>Zvezdin AK	5911</a:t>
            </a:r>
          </a:p>
          <a:p>
            <a:r>
              <a:rPr lang="en-US" dirty="0" err="1" smtClean="0"/>
              <a:t>Veselago</a:t>
            </a:r>
            <a:r>
              <a:rPr lang="en-US" dirty="0" smtClean="0"/>
              <a:t> VG	5409</a:t>
            </a:r>
          </a:p>
          <a:p>
            <a:r>
              <a:rPr lang="en-US" dirty="0" err="1" smtClean="0"/>
              <a:t>Bunkin</a:t>
            </a:r>
            <a:r>
              <a:rPr lang="en-US" dirty="0" smtClean="0"/>
              <a:t> FV	4685</a:t>
            </a:r>
          </a:p>
          <a:p>
            <a:r>
              <a:rPr lang="en-US" dirty="0" err="1" smtClean="0"/>
              <a:t>Konov</a:t>
            </a:r>
            <a:r>
              <a:rPr lang="en-US" dirty="0" smtClean="0"/>
              <a:t> VI		4527</a:t>
            </a:r>
          </a:p>
          <a:p>
            <a:r>
              <a:rPr lang="en-US" dirty="0" err="1" smtClean="0"/>
              <a:t>Osiko</a:t>
            </a:r>
            <a:r>
              <a:rPr lang="en-US" dirty="0" smtClean="0"/>
              <a:t> VV		4219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Lukyanchuk</a:t>
            </a:r>
            <a:r>
              <a:rPr lang="en-US" dirty="0" smtClean="0">
                <a:solidFill>
                  <a:srgbClr val="FF0000"/>
                </a:solidFill>
              </a:rPr>
              <a:t> BS</a:t>
            </a:r>
            <a:r>
              <a:rPr lang="en-US" dirty="0" smtClean="0"/>
              <a:t>	4081</a:t>
            </a:r>
          </a:p>
          <a:p>
            <a:r>
              <a:rPr lang="en-US" dirty="0" err="1" smtClean="0"/>
              <a:t>Zhidomirov</a:t>
            </a:r>
            <a:r>
              <a:rPr lang="en-US" dirty="0" smtClean="0"/>
              <a:t> GM	3782</a:t>
            </a:r>
          </a:p>
          <a:p>
            <a:r>
              <a:rPr lang="en-US" dirty="0" err="1" smtClean="0"/>
              <a:t>Fedorov</a:t>
            </a:r>
            <a:r>
              <a:rPr lang="en-US" dirty="0" smtClean="0"/>
              <a:t> MV	3386</a:t>
            </a:r>
          </a:p>
          <a:p>
            <a:r>
              <a:rPr lang="en-US" dirty="0" err="1" smtClean="0"/>
              <a:t>Rukhadze</a:t>
            </a:r>
            <a:r>
              <a:rPr lang="en-US" dirty="0" smtClean="0"/>
              <a:t> AA	3204</a:t>
            </a:r>
          </a:p>
          <a:p>
            <a:r>
              <a:rPr lang="en-US" dirty="0" err="1" smtClean="0"/>
              <a:t>Ralchenko</a:t>
            </a:r>
            <a:r>
              <a:rPr lang="en-US" dirty="0" smtClean="0"/>
              <a:t> VG	3076</a:t>
            </a:r>
          </a:p>
          <a:p>
            <a:r>
              <a:rPr lang="en-US" dirty="0" err="1" smtClean="0"/>
              <a:t>Volkov</a:t>
            </a:r>
            <a:r>
              <a:rPr lang="en-US" dirty="0" smtClean="0"/>
              <a:t> AA	3045</a:t>
            </a:r>
          </a:p>
          <a:p>
            <a:r>
              <a:rPr lang="en-US" dirty="0" smtClean="0"/>
              <a:t>Shcherbakov IA	2924</a:t>
            </a:r>
          </a:p>
          <a:p>
            <a:r>
              <a:rPr lang="en-US" dirty="0" err="1" smtClean="0"/>
              <a:t>Fedorov</a:t>
            </a:r>
            <a:r>
              <a:rPr lang="en-US" dirty="0" smtClean="0"/>
              <a:t> PP	2857</a:t>
            </a:r>
          </a:p>
          <a:p>
            <a:r>
              <a:rPr lang="en-US" dirty="0" err="1" smtClean="0"/>
              <a:t>Mukhin</a:t>
            </a:r>
            <a:r>
              <a:rPr lang="en-US" dirty="0" smtClean="0"/>
              <a:t> AA	2400</a:t>
            </a:r>
          </a:p>
          <a:p>
            <a:r>
              <a:rPr lang="en-US" dirty="0" err="1" smtClean="0"/>
              <a:t>Gippius</a:t>
            </a:r>
            <a:r>
              <a:rPr lang="en-US" dirty="0" smtClean="0"/>
              <a:t> NA	2345</a:t>
            </a:r>
          </a:p>
          <a:p>
            <a:r>
              <a:rPr lang="en-US" dirty="0" err="1" smtClean="0"/>
              <a:t>Voronko</a:t>
            </a:r>
            <a:r>
              <a:rPr lang="en-US" dirty="0" smtClean="0"/>
              <a:t> </a:t>
            </a:r>
            <a:r>
              <a:rPr lang="en-US" dirty="0" err="1" smtClean="0"/>
              <a:t>YuK</a:t>
            </a:r>
            <a:r>
              <a:rPr lang="en-US" dirty="0" smtClean="0"/>
              <a:t>	2322</a:t>
            </a:r>
          </a:p>
          <a:p>
            <a:r>
              <a:rPr lang="en-US" dirty="0" err="1" smtClean="0"/>
              <a:t>Obraztsova</a:t>
            </a:r>
            <a:r>
              <a:rPr lang="en-US" dirty="0" smtClean="0"/>
              <a:t> ED	2222</a:t>
            </a:r>
          </a:p>
          <a:p>
            <a:r>
              <a:rPr lang="en-US" dirty="0" err="1" smtClean="0"/>
              <a:t>Shafeev</a:t>
            </a:r>
            <a:r>
              <a:rPr lang="en-US" dirty="0" smtClean="0"/>
              <a:t> GA	2184</a:t>
            </a:r>
          </a:p>
          <a:p>
            <a:r>
              <a:rPr lang="en-US" dirty="0" err="1" smtClean="0"/>
              <a:t>Karlov</a:t>
            </a:r>
            <a:r>
              <a:rPr lang="en-US" dirty="0" smtClean="0"/>
              <a:t> NV		2156</a:t>
            </a:r>
          </a:p>
          <a:p>
            <a:r>
              <a:rPr lang="en-US" dirty="0" err="1" smtClean="0"/>
              <a:t>Tikhodeev</a:t>
            </a:r>
            <a:r>
              <a:rPr lang="en-US" dirty="0" smtClean="0"/>
              <a:t> SG	2037</a:t>
            </a:r>
          </a:p>
          <a:p>
            <a:r>
              <a:rPr lang="en-US" dirty="0" err="1" smtClean="0"/>
              <a:t>Zharikov</a:t>
            </a:r>
            <a:r>
              <a:rPr lang="en-US" dirty="0" smtClean="0"/>
              <a:t> EV	1985</a:t>
            </a:r>
          </a:p>
          <a:p>
            <a:r>
              <a:rPr lang="en-US" dirty="0" err="1" smtClean="0"/>
              <a:t>Gorshunov</a:t>
            </a:r>
            <a:r>
              <a:rPr lang="en-US" dirty="0" smtClean="0"/>
              <a:t> BP	1980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1304" y="5572140"/>
            <a:ext cx="7421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Итого в двух списках  </a:t>
            </a:r>
            <a:r>
              <a:rPr lang="ru-RU" sz="2800" dirty="0" smtClean="0">
                <a:solidFill>
                  <a:srgbClr val="FF0000"/>
                </a:solidFill>
              </a:rPr>
              <a:t>7</a:t>
            </a:r>
            <a:r>
              <a:rPr lang="en-US" sz="2800" dirty="0" smtClean="0">
                <a:solidFill>
                  <a:srgbClr val="FF0000"/>
                </a:solidFill>
              </a:rPr>
              <a:t>9</a:t>
            </a:r>
            <a:r>
              <a:rPr lang="ru-RU" sz="2800" dirty="0" smtClean="0"/>
              <a:t>  </a:t>
            </a:r>
            <a:r>
              <a:rPr lang="ru-RU" sz="2800" dirty="0" smtClean="0"/>
              <a:t>сотрудников ИОФ РАН</a:t>
            </a:r>
            <a:endParaRPr lang="en-US" sz="28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9289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Сотрудники ИОФ РАН, цитирование статей которых по </a:t>
            </a:r>
            <a:r>
              <a:rPr lang="en-US" dirty="0" smtClean="0"/>
              <a:t>Web of Science</a:t>
            </a:r>
            <a:r>
              <a:rPr lang="ru-RU" dirty="0" smtClean="0"/>
              <a:t> за </a:t>
            </a:r>
            <a:r>
              <a:rPr lang="ru-RU" dirty="0" smtClean="0">
                <a:solidFill>
                  <a:srgbClr val="0070C0"/>
                </a:solidFill>
              </a:rPr>
              <a:t>7 лет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превышает </a:t>
            </a:r>
            <a:r>
              <a:rPr lang="ru-RU" dirty="0" smtClean="0">
                <a:solidFill>
                  <a:srgbClr val="0070C0"/>
                </a:solidFill>
              </a:rPr>
              <a:t>100</a:t>
            </a:r>
            <a:r>
              <a:rPr lang="ru-RU" dirty="0" smtClean="0"/>
              <a:t> раз: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ru-RU" dirty="0" smtClean="0"/>
              <a:t> </a:t>
            </a:r>
            <a:r>
              <a:rPr lang="ru-RU" dirty="0" smtClean="0"/>
              <a:t>чел.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по данным сайта«Корпус экспертов» </a:t>
            </a:r>
            <a:br>
              <a:rPr lang="ru-RU" dirty="0" smtClean="0"/>
            </a:br>
            <a:r>
              <a:rPr lang="en-US" dirty="0" smtClean="0"/>
              <a:t>www. expertcorps.ru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109952"/>
            <a:ext cx="4572000" cy="72481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Bulanov SV</a:t>
            </a:r>
            <a:r>
              <a:rPr lang="en-US" sz="1500" dirty="0" smtClean="0"/>
              <a:t>	2246</a:t>
            </a:r>
          </a:p>
          <a:p>
            <a:r>
              <a:rPr lang="en-US" sz="1500" dirty="0" err="1" smtClean="0">
                <a:solidFill>
                  <a:srgbClr val="FF0000"/>
                </a:solidFill>
              </a:rPr>
              <a:t>Lukyanchuk</a:t>
            </a:r>
            <a:r>
              <a:rPr lang="en-US" sz="1500" dirty="0" smtClean="0">
                <a:solidFill>
                  <a:srgbClr val="FF0000"/>
                </a:solidFill>
              </a:rPr>
              <a:t> BS</a:t>
            </a:r>
            <a:r>
              <a:rPr lang="en-US" sz="1500" dirty="0" smtClean="0"/>
              <a:t>	1337</a:t>
            </a:r>
          </a:p>
          <a:p>
            <a:r>
              <a:rPr lang="en-US" sz="1500" dirty="0" smtClean="0"/>
              <a:t>Zvezdin AK		1126</a:t>
            </a:r>
          </a:p>
          <a:p>
            <a:r>
              <a:rPr lang="en-US" sz="1500" dirty="0" err="1" smtClean="0"/>
              <a:t>Mukhin</a:t>
            </a:r>
            <a:r>
              <a:rPr lang="en-US" sz="1500" dirty="0" smtClean="0"/>
              <a:t> AA		839</a:t>
            </a:r>
          </a:p>
          <a:p>
            <a:r>
              <a:rPr lang="en-US" sz="1500" dirty="0" err="1" smtClean="0"/>
              <a:t>Gippius</a:t>
            </a:r>
            <a:r>
              <a:rPr lang="en-US" sz="1500" dirty="0" smtClean="0"/>
              <a:t> NA	761</a:t>
            </a:r>
          </a:p>
          <a:p>
            <a:r>
              <a:rPr lang="en-US" sz="1500" dirty="0" err="1" smtClean="0"/>
              <a:t>Ivanov</a:t>
            </a:r>
            <a:r>
              <a:rPr lang="en-US" sz="1500" dirty="0" smtClean="0"/>
              <a:t> VY		719</a:t>
            </a:r>
          </a:p>
          <a:p>
            <a:r>
              <a:rPr lang="en-US" sz="1500" dirty="0" err="1" smtClean="0"/>
              <a:t>Kurkov</a:t>
            </a:r>
            <a:r>
              <a:rPr lang="en-US" sz="1500" dirty="0" smtClean="0"/>
              <a:t> AS		613</a:t>
            </a:r>
          </a:p>
          <a:p>
            <a:r>
              <a:rPr lang="en-US" sz="1500" dirty="0" err="1" smtClean="0"/>
              <a:t>Obraztsova</a:t>
            </a:r>
            <a:r>
              <a:rPr lang="en-US" sz="1500" dirty="0" smtClean="0"/>
              <a:t> ED	601</a:t>
            </a:r>
          </a:p>
          <a:p>
            <a:r>
              <a:rPr lang="en-US" sz="1500" dirty="0" err="1" smtClean="0"/>
              <a:t>Tikhodeev</a:t>
            </a:r>
            <a:r>
              <a:rPr lang="en-US" sz="1500" dirty="0" smtClean="0"/>
              <a:t> SG	567</a:t>
            </a:r>
          </a:p>
          <a:p>
            <a:r>
              <a:rPr lang="en-US" sz="1500" dirty="0" err="1" smtClean="0"/>
              <a:t>Osiko</a:t>
            </a:r>
            <a:r>
              <a:rPr lang="en-US" sz="1500" dirty="0" smtClean="0"/>
              <a:t> VV		533</a:t>
            </a:r>
          </a:p>
          <a:p>
            <a:r>
              <a:rPr lang="en-US" sz="1500" dirty="0" err="1" smtClean="0"/>
              <a:t>Konov</a:t>
            </a:r>
            <a:r>
              <a:rPr lang="en-US" sz="1500" dirty="0" smtClean="0"/>
              <a:t> VI		481</a:t>
            </a:r>
          </a:p>
          <a:p>
            <a:r>
              <a:rPr lang="en-US" sz="1500" dirty="0" err="1" smtClean="0"/>
              <a:t>Ralchenko</a:t>
            </a:r>
            <a:r>
              <a:rPr lang="en-US" sz="1500" dirty="0" smtClean="0"/>
              <a:t> VG	471</a:t>
            </a:r>
          </a:p>
          <a:p>
            <a:r>
              <a:rPr lang="en-US" sz="1500" dirty="0" err="1" smtClean="0">
                <a:solidFill>
                  <a:srgbClr val="FF0000"/>
                </a:solidFill>
              </a:rPr>
              <a:t>Tsytovich</a:t>
            </a:r>
            <a:r>
              <a:rPr lang="en-US" sz="1500" dirty="0" smtClean="0">
                <a:solidFill>
                  <a:srgbClr val="FF0000"/>
                </a:solidFill>
              </a:rPr>
              <a:t> VN</a:t>
            </a:r>
            <a:r>
              <a:rPr lang="en-US" sz="1500" dirty="0" smtClean="0"/>
              <a:t>	411</a:t>
            </a:r>
          </a:p>
          <a:p>
            <a:r>
              <a:rPr lang="en-US" sz="1500" dirty="0" err="1" smtClean="0">
                <a:solidFill>
                  <a:srgbClr val="FF0000"/>
                </a:solidFill>
              </a:rPr>
              <a:t>Minakov</a:t>
            </a:r>
            <a:r>
              <a:rPr lang="en-US" sz="1500" dirty="0" smtClean="0">
                <a:solidFill>
                  <a:srgbClr val="FF0000"/>
                </a:solidFill>
              </a:rPr>
              <a:t> AA</a:t>
            </a:r>
            <a:r>
              <a:rPr lang="en-US" sz="1500" dirty="0" smtClean="0"/>
              <a:t>	409</a:t>
            </a:r>
          </a:p>
          <a:p>
            <a:r>
              <a:rPr lang="en-US" sz="1500" dirty="0" err="1" smtClean="0"/>
              <a:t>Fedorov</a:t>
            </a:r>
            <a:r>
              <a:rPr lang="en-US" sz="1500" dirty="0" smtClean="0"/>
              <a:t> PP	381</a:t>
            </a:r>
          </a:p>
          <a:p>
            <a:r>
              <a:rPr lang="en-US" sz="1500" dirty="0" err="1" smtClean="0"/>
              <a:t>Doroshenko</a:t>
            </a:r>
            <a:r>
              <a:rPr lang="en-US" sz="1500" dirty="0" smtClean="0"/>
              <a:t> ME	378</a:t>
            </a:r>
          </a:p>
          <a:p>
            <a:r>
              <a:rPr lang="en-US" sz="1500" dirty="0" err="1" smtClean="0"/>
              <a:t>Shafeev</a:t>
            </a:r>
            <a:r>
              <a:rPr lang="en-US" sz="1500" dirty="0" smtClean="0"/>
              <a:t> GA	371</a:t>
            </a:r>
          </a:p>
          <a:p>
            <a:r>
              <a:rPr lang="en-US" sz="1500" dirty="0" err="1" smtClean="0"/>
              <a:t>Sartakov</a:t>
            </a:r>
            <a:r>
              <a:rPr lang="en-US" sz="1500" dirty="0" smtClean="0"/>
              <a:t> BG	367</a:t>
            </a:r>
          </a:p>
          <a:p>
            <a:r>
              <a:rPr lang="en-US" sz="1500" dirty="0" err="1" smtClean="0">
                <a:solidFill>
                  <a:srgbClr val="FF0000"/>
                </a:solidFill>
              </a:rPr>
              <a:t>Belova</a:t>
            </a:r>
            <a:r>
              <a:rPr lang="en-US" sz="1500" dirty="0" smtClean="0">
                <a:solidFill>
                  <a:srgbClr val="FF0000"/>
                </a:solidFill>
              </a:rPr>
              <a:t> LM</a:t>
            </a:r>
            <a:r>
              <a:rPr lang="en-US" sz="1500" dirty="0" smtClean="0"/>
              <a:t>		338</a:t>
            </a:r>
          </a:p>
          <a:p>
            <a:r>
              <a:rPr lang="en-US" sz="1500" dirty="0" smtClean="0"/>
              <a:t>Strelkov VV	325</a:t>
            </a:r>
          </a:p>
          <a:p>
            <a:r>
              <a:rPr lang="en-US" sz="1500" dirty="0" err="1" smtClean="0"/>
              <a:t>Kir'yanov</a:t>
            </a:r>
            <a:r>
              <a:rPr lang="en-US" sz="1500" dirty="0" smtClean="0"/>
              <a:t> AV	286</a:t>
            </a:r>
          </a:p>
          <a:p>
            <a:r>
              <a:rPr lang="en-US" sz="1500" dirty="0" err="1" smtClean="0"/>
              <a:t>Ivleva</a:t>
            </a:r>
            <a:r>
              <a:rPr lang="en-US" sz="1500" dirty="0" smtClean="0"/>
              <a:t> LI		257</a:t>
            </a:r>
          </a:p>
          <a:p>
            <a:r>
              <a:rPr lang="en-US" sz="1500" dirty="0" err="1" smtClean="0"/>
              <a:t>Zharikov</a:t>
            </a:r>
            <a:r>
              <a:rPr lang="en-US" sz="1500" dirty="0" smtClean="0"/>
              <a:t> EV	248</a:t>
            </a:r>
          </a:p>
          <a:p>
            <a:r>
              <a:rPr lang="en-US" sz="1500" dirty="0" err="1" smtClean="0"/>
              <a:t>Garnov</a:t>
            </a:r>
            <a:r>
              <a:rPr lang="en-US" sz="1500" dirty="0" smtClean="0"/>
              <a:t> SV		392</a:t>
            </a:r>
          </a:p>
          <a:p>
            <a:r>
              <a:rPr lang="en-US" sz="1500" dirty="0" err="1" smtClean="0"/>
              <a:t>Tkachev</a:t>
            </a:r>
            <a:r>
              <a:rPr lang="en-US" sz="1500" dirty="0" smtClean="0"/>
              <a:t> AN	233</a:t>
            </a:r>
          </a:p>
          <a:p>
            <a:r>
              <a:rPr lang="en-US" sz="1500" dirty="0" err="1" smtClean="0"/>
              <a:t>Demishev</a:t>
            </a:r>
            <a:r>
              <a:rPr lang="en-US" sz="1500" dirty="0" smtClean="0"/>
              <a:t> SV	232</a:t>
            </a:r>
          </a:p>
          <a:p>
            <a:r>
              <a:rPr lang="en-US" sz="1500" dirty="0" err="1" smtClean="0"/>
              <a:t>Gorshunov</a:t>
            </a:r>
            <a:r>
              <a:rPr lang="en-US" sz="1500" dirty="0" smtClean="0"/>
              <a:t> BP	230</a:t>
            </a:r>
          </a:p>
          <a:p>
            <a:r>
              <a:rPr lang="en-US" sz="1500" dirty="0" err="1" smtClean="0"/>
              <a:t>Sluchanko</a:t>
            </a:r>
            <a:r>
              <a:rPr lang="en-US" sz="1500" dirty="0" smtClean="0"/>
              <a:t> NE	</a:t>
            </a:r>
            <a:r>
              <a:rPr lang="en-US" sz="1500" dirty="0" smtClean="0"/>
              <a:t>217</a:t>
            </a:r>
          </a:p>
          <a:p>
            <a:r>
              <a:rPr lang="en-US" sz="1500" dirty="0" err="1" smtClean="0"/>
              <a:t>Magunov</a:t>
            </a:r>
            <a:r>
              <a:rPr lang="en-US" sz="1500" dirty="0" smtClean="0"/>
              <a:t> AI	203</a:t>
            </a:r>
          </a:p>
          <a:p>
            <a:endParaRPr lang="en-US" sz="15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5143536" y="71414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500" dirty="0" err="1" smtClean="0"/>
              <a:t>Simakin</a:t>
            </a:r>
            <a:r>
              <a:rPr lang="en-US" sz="1500" dirty="0" smtClean="0"/>
              <a:t> AV		200</a:t>
            </a:r>
          </a:p>
          <a:p>
            <a:r>
              <a:rPr lang="en-US" sz="1500" dirty="0" err="1" smtClean="0"/>
              <a:t>Vlasov</a:t>
            </a:r>
            <a:r>
              <a:rPr lang="en-US" sz="1500" dirty="0" smtClean="0"/>
              <a:t> </a:t>
            </a:r>
            <a:r>
              <a:rPr lang="en-US" sz="1500" dirty="0" smtClean="0"/>
              <a:t>II		200</a:t>
            </a:r>
          </a:p>
          <a:p>
            <a:r>
              <a:rPr lang="en-US" sz="1500" dirty="0" err="1" smtClean="0"/>
              <a:t>Zhidomirov</a:t>
            </a:r>
            <a:r>
              <a:rPr lang="en-US" sz="1500" dirty="0" smtClean="0"/>
              <a:t> GM	198</a:t>
            </a:r>
          </a:p>
          <a:p>
            <a:r>
              <a:rPr lang="en-US" sz="1500" dirty="0" smtClean="0"/>
              <a:t>Glushkov VV	189</a:t>
            </a:r>
          </a:p>
          <a:p>
            <a:r>
              <a:rPr lang="en-US" sz="1500" dirty="0" err="1" smtClean="0"/>
              <a:t>Zagumennyi</a:t>
            </a:r>
            <a:r>
              <a:rPr lang="en-US" sz="1500" dirty="0" smtClean="0"/>
              <a:t> AI	180</a:t>
            </a:r>
          </a:p>
          <a:p>
            <a:r>
              <a:rPr lang="en-US" sz="1500" dirty="0" smtClean="0"/>
              <a:t>Kuznetsov </a:t>
            </a:r>
            <a:r>
              <a:rPr lang="en-US" sz="1500" dirty="0" smtClean="0"/>
              <a:t>SV	178</a:t>
            </a:r>
          </a:p>
          <a:p>
            <a:r>
              <a:rPr lang="en-US" sz="1500" dirty="0" err="1" smtClean="0"/>
              <a:t>Zavartsev</a:t>
            </a:r>
            <a:r>
              <a:rPr lang="en-US" sz="1500" dirty="0" smtClean="0"/>
              <a:t> </a:t>
            </a:r>
            <a:r>
              <a:rPr lang="en-US" sz="1500" dirty="0" err="1" smtClean="0"/>
              <a:t>YuD</a:t>
            </a:r>
            <a:r>
              <a:rPr lang="en-US" sz="1500" dirty="0" smtClean="0"/>
              <a:t>	169</a:t>
            </a:r>
          </a:p>
          <a:p>
            <a:r>
              <a:rPr lang="en-US" sz="1500" dirty="0" err="1" smtClean="0"/>
              <a:t>Belyaev</a:t>
            </a:r>
            <a:r>
              <a:rPr lang="en-US" sz="1500" dirty="0" smtClean="0"/>
              <a:t> </a:t>
            </a:r>
            <a:r>
              <a:rPr lang="en-US" sz="1500" dirty="0" err="1" smtClean="0"/>
              <a:t>IYa</a:t>
            </a:r>
            <a:r>
              <a:rPr lang="en-US" sz="1500" dirty="0" smtClean="0"/>
              <a:t>	</a:t>
            </a:r>
            <a:r>
              <a:rPr lang="en-US" sz="1500" dirty="0" smtClean="0"/>
              <a:t>	169</a:t>
            </a:r>
            <a:endParaRPr lang="en-US" sz="1500" dirty="0" smtClean="0"/>
          </a:p>
          <a:p>
            <a:r>
              <a:rPr lang="en-US" sz="1500" dirty="0" err="1" smtClean="0"/>
              <a:t>Bunkin</a:t>
            </a:r>
            <a:r>
              <a:rPr lang="en-US" sz="1500" dirty="0" smtClean="0"/>
              <a:t> AF		</a:t>
            </a:r>
            <a:r>
              <a:rPr lang="en-US" sz="1500" dirty="0" smtClean="0"/>
              <a:t>168</a:t>
            </a:r>
          </a:p>
          <a:p>
            <a:r>
              <a:rPr lang="en-US" sz="1500" dirty="0" err="1" smtClean="0"/>
              <a:t>Kutovoi</a:t>
            </a:r>
            <a:r>
              <a:rPr lang="en-US" sz="1500" dirty="0" smtClean="0"/>
              <a:t> SA		161</a:t>
            </a:r>
            <a:endParaRPr lang="en-US" sz="1500" dirty="0" smtClean="0"/>
          </a:p>
          <a:p>
            <a:r>
              <a:rPr lang="en-US" sz="1500" dirty="0" err="1" smtClean="0"/>
              <a:t>Fedorov</a:t>
            </a:r>
            <a:r>
              <a:rPr lang="en-US" sz="1500" dirty="0" smtClean="0"/>
              <a:t> MV	156</a:t>
            </a:r>
          </a:p>
          <a:p>
            <a:r>
              <a:rPr lang="en-US" sz="1500" dirty="0" err="1" smtClean="0"/>
              <a:t>Veselago</a:t>
            </a:r>
            <a:r>
              <a:rPr lang="en-US" sz="1500" dirty="0" smtClean="0"/>
              <a:t> VG	155</a:t>
            </a:r>
          </a:p>
          <a:p>
            <a:r>
              <a:rPr lang="en-US" sz="1500" dirty="0" smtClean="0"/>
              <a:t>Zvezdin KA		153</a:t>
            </a:r>
          </a:p>
          <a:p>
            <a:r>
              <a:rPr lang="en-US" sz="1500" dirty="0" err="1" smtClean="0"/>
              <a:t>Denker</a:t>
            </a:r>
            <a:r>
              <a:rPr lang="en-US" sz="1500" dirty="0" smtClean="0"/>
              <a:t> BI		150</a:t>
            </a:r>
          </a:p>
          <a:p>
            <a:r>
              <a:rPr lang="en-US" sz="1500" dirty="0" err="1" smtClean="0"/>
              <a:t>Voronov</a:t>
            </a:r>
            <a:r>
              <a:rPr lang="en-US" sz="1500" dirty="0" smtClean="0"/>
              <a:t> VV	</a:t>
            </a:r>
            <a:r>
              <a:rPr lang="en-US" sz="1500" dirty="0" smtClean="0"/>
              <a:t>	148</a:t>
            </a:r>
            <a:endParaRPr lang="en-US" sz="1500" dirty="0" smtClean="0"/>
          </a:p>
          <a:p>
            <a:r>
              <a:rPr lang="en-US" sz="1500" dirty="0" err="1" smtClean="0"/>
              <a:t>Galagan</a:t>
            </a:r>
            <a:r>
              <a:rPr lang="en-US" sz="1500" dirty="0" smtClean="0"/>
              <a:t> BI		146</a:t>
            </a:r>
          </a:p>
          <a:p>
            <a:r>
              <a:rPr lang="en-US" sz="1500" dirty="0" smtClean="0"/>
              <a:t>Shcherbakov IA	142</a:t>
            </a:r>
          </a:p>
          <a:p>
            <a:r>
              <a:rPr lang="en-US" sz="1500" dirty="0" err="1" smtClean="0">
                <a:solidFill>
                  <a:srgbClr val="FF0000"/>
                </a:solidFill>
              </a:rPr>
              <a:t>Mulyarov</a:t>
            </a:r>
            <a:r>
              <a:rPr lang="en-US" sz="1500" dirty="0" smtClean="0">
                <a:solidFill>
                  <a:srgbClr val="FF0000"/>
                </a:solidFill>
              </a:rPr>
              <a:t> EA</a:t>
            </a:r>
            <a:r>
              <a:rPr lang="en-US" sz="1500" dirty="0" smtClean="0"/>
              <a:t>	137</a:t>
            </a:r>
          </a:p>
          <a:p>
            <a:r>
              <a:rPr lang="en-US" sz="1500" dirty="0" err="1" smtClean="0"/>
              <a:t>Pimenov</a:t>
            </a:r>
            <a:r>
              <a:rPr lang="en-US" sz="1500" dirty="0" smtClean="0"/>
              <a:t> SM	133</a:t>
            </a:r>
          </a:p>
          <a:p>
            <a:r>
              <a:rPr lang="en-US" sz="1500" dirty="0" err="1" smtClean="0"/>
              <a:t>Volkov</a:t>
            </a:r>
            <a:r>
              <a:rPr lang="en-US" sz="1500" dirty="0" smtClean="0"/>
              <a:t> PA		133</a:t>
            </a:r>
          </a:p>
          <a:p>
            <a:r>
              <a:rPr lang="en-US" sz="1500" dirty="0" err="1" smtClean="0"/>
              <a:t>Rukhadze</a:t>
            </a:r>
            <a:r>
              <a:rPr lang="en-US" sz="1500" dirty="0" smtClean="0"/>
              <a:t> AA	130</a:t>
            </a:r>
          </a:p>
          <a:p>
            <a:r>
              <a:rPr lang="en-US" sz="1500" dirty="0" err="1" smtClean="0"/>
              <a:t>Subbotin</a:t>
            </a:r>
            <a:r>
              <a:rPr lang="en-US" sz="1500" dirty="0" smtClean="0"/>
              <a:t> KA	126</a:t>
            </a:r>
          </a:p>
          <a:p>
            <a:r>
              <a:rPr lang="en-US" sz="1500" dirty="0" smtClean="0"/>
              <a:t>Frank </a:t>
            </a:r>
            <a:r>
              <a:rPr lang="en-US" sz="1500" dirty="0" smtClean="0"/>
              <a:t>AG		123</a:t>
            </a:r>
          </a:p>
          <a:p>
            <a:r>
              <a:rPr lang="en-US" sz="1500" dirty="0" err="1" smtClean="0"/>
              <a:t>Preobrazhenskii</a:t>
            </a:r>
            <a:r>
              <a:rPr lang="en-US" sz="1500" dirty="0" smtClean="0"/>
              <a:t> VL	120</a:t>
            </a:r>
          </a:p>
          <a:p>
            <a:r>
              <a:rPr lang="en-US" sz="1500" dirty="0" err="1" smtClean="0"/>
              <a:t>Voronko</a:t>
            </a:r>
            <a:r>
              <a:rPr lang="en-US" sz="1500" dirty="0" smtClean="0"/>
              <a:t> </a:t>
            </a:r>
            <a:r>
              <a:rPr lang="en-US" sz="1500" dirty="0" err="1" smtClean="0"/>
              <a:t>YuK</a:t>
            </a:r>
            <a:r>
              <a:rPr lang="en-US" sz="1500" dirty="0" smtClean="0"/>
              <a:t>	117</a:t>
            </a:r>
          </a:p>
          <a:p>
            <a:r>
              <a:rPr lang="en-US" sz="1500" dirty="0" err="1" smtClean="0"/>
              <a:t>Volkov</a:t>
            </a:r>
            <a:r>
              <a:rPr lang="en-US" sz="1500" dirty="0" smtClean="0"/>
              <a:t> AA		116</a:t>
            </a:r>
          </a:p>
          <a:p>
            <a:r>
              <a:rPr lang="en-US" sz="1500" dirty="0" err="1" smtClean="0"/>
              <a:t>Nikitin</a:t>
            </a:r>
            <a:r>
              <a:rPr lang="en-US" sz="1500" dirty="0" smtClean="0"/>
              <a:t> PI		115</a:t>
            </a:r>
          </a:p>
          <a:p>
            <a:r>
              <a:rPr lang="en-US" sz="1500" dirty="0" err="1" smtClean="0"/>
              <a:t>Kossyi</a:t>
            </a:r>
            <a:r>
              <a:rPr lang="en-US" sz="1500" dirty="0" smtClean="0"/>
              <a:t> IA		109</a:t>
            </a:r>
          </a:p>
          <a:p>
            <a:r>
              <a:rPr lang="en-US" sz="1500" dirty="0" err="1" smtClean="0"/>
              <a:t>Semeno</a:t>
            </a:r>
            <a:r>
              <a:rPr lang="en-US" sz="1500" dirty="0" smtClean="0"/>
              <a:t> </a:t>
            </a:r>
            <a:r>
              <a:rPr lang="en-US" sz="1500" dirty="0" smtClean="0"/>
              <a:t>AV	</a:t>
            </a:r>
            <a:r>
              <a:rPr lang="en-US" sz="1500" dirty="0" smtClean="0"/>
              <a:t>	100</a:t>
            </a:r>
            <a:endParaRPr lang="en-US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Сотрудники ИОФ РАН, присутствующие в обоих списках </a:t>
            </a:r>
            <a:r>
              <a:rPr lang="ru-RU" sz="3600" dirty="0" smtClean="0">
                <a:solidFill>
                  <a:srgbClr val="0070C0"/>
                </a:solidFill>
              </a:rPr>
              <a:t>одновременно</a:t>
            </a:r>
            <a:r>
              <a:rPr lang="ru-RU" sz="3600" dirty="0" smtClean="0"/>
              <a:t> (</a:t>
            </a:r>
            <a:r>
              <a:rPr lang="ru-RU" sz="3600" dirty="0" smtClean="0"/>
              <a:t>3</a:t>
            </a:r>
            <a:r>
              <a:rPr lang="en-US" sz="3600" dirty="0" smtClean="0"/>
              <a:t>8</a:t>
            </a:r>
            <a:r>
              <a:rPr lang="ru-RU" sz="3600" dirty="0" smtClean="0"/>
              <a:t> </a:t>
            </a:r>
            <a:r>
              <a:rPr lang="ru-RU" sz="3600" dirty="0" smtClean="0"/>
              <a:t>чел.)</a:t>
            </a:r>
            <a:endParaRPr lang="en-US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57818" y="1574150"/>
            <a:ext cx="40005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Tikhodeev</a:t>
            </a:r>
            <a:r>
              <a:rPr lang="en-US" dirty="0" smtClean="0"/>
              <a:t> SG	2037	567</a:t>
            </a:r>
          </a:p>
          <a:p>
            <a:r>
              <a:rPr lang="en-US" dirty="0" err="1" smtClean="0"/>
              <a:t>Zharikov</a:t>
            </a:r>
            <a:r>
              <a:rPr lang="en-US" dirty="0" smtClean="0"/>
              <a:t> EV	1985	248</a:t>
            </a:r>
          </a:p>
          <a:p>
            <a:r>
              <a:rPr lang="en-US" dirty="0" err="1" smtClean="0"/>
              <a:t>Gorshunov</a:t>
            </a:r>
            <a:r>
              <a:rPr lang="en-US" dirty="0" smtClean="0"/>
              <a:t> BP	1980	230</a:t>
            </a:r>
          </a:p>
          <a:p>
            <a:r>
              <a:rPr lang="en-US" dirty="0" err="1" smtClean="0"/>
              <a:t>Sartakov</a:t>
            </a:r>
            <a:r>
              <a:rPr lang="en-US" dirty="0" smtClean="0"/>
              <a:t> BG	1918	367</a:t>
            </a:r>
          </a:p>
          <a:p>
            <a:r>
              <a:rPr lang="en-US" dirty="0" err="1" smtClean="0"/>
              <a:t>Pimenov</a:t>
            </a:r>
            <a:r>
              <a:rPr lang="en-US" dirty="0" smtClean="0"/>
              <a:t> SM	1640	133</a:t>
            </a:r>
          </a:p>
          <a:p>
            <a:r>
              <a:rPr lang="en-US" dirty="0" err="1" smtClean="0"/>
              <a:t>Ivanov</a:t>
            </a:r>
            <a:r>
              <a:rPr lang="en-US" dirty="0" smtClean="0"/>
              <a:t> VY	</a:t>
            </a:r>
            <a:r>
              <a:rPr lang="ru-RU" dirty="0" smtClean="0"/>
              <a:t>	</a:t>
            </a:r>
            <a:r>
              <a:rPr lang="en-US" dirty="0" smtClean="0"/>
              <a:t>1556	719</a:t>
            </a:r>
          </a:p>
          <a:p>
            <a:r>
              <a:rPr lang="en-US" dirty="0" err="1" smtClean="0"/>
              <a:t>Kurkov</a:t>
            </a:r>
            <a:r>
              <a:rPr lang="en-US" dirty="0" smtClean="0"/>
              <a:t> AS	1470	613</a:t>
            </a:r>
          </a:p>
          <a:p>
            <a:r>
              <a:rPr lang="en-US" dirty="0" err="1" smtClean="0"/>
              <a:t>Magunov</a:t>
            </a:r>
            <a:r>
              <a:rPr lang="en-US" dirty="0" smtClean="0"/>
              <a:t> AI	1427	203</a:t>
            </a:r>
          </a:p>
          <a:p>
            <a:r>
              <a:rPr lang="en-US" dirty="0" err="1" smtClean="0"/>
              <a:t>Ivleva</a:t>
            </a:r>
            <a:r>
              <a:rPr lang="en-US" dirty="0" smtClean="0"/>
              <a:t> LI	</a:t>
            </a:r>
            <a:r>
              <a:rPr lang="ru-RU" dirty="0" smtClean="0"/>
              <a:t>	</a:t>
            </a:r>
            <a:r>
              <a:rPr lang="en-US" dirty="0" smtClean="0"/>
              <a:t>1300	257</a:t>
            </a:r>
          </a:p>
          <a:p>
            <a:r>
              <a:rPr lang="en-US" dirty="0" err="1" smtClean="0"/>
              <a:t>Nikitin</a:t>
            </a:r>
            <a:r>
              <a:rPr lang="en-US" dirty="0" smtClean="0"/>
              <a:t> PI	</a:t>
            </a:r>
            <a:r>
              <a:rPr lang="ru-RU" dirty="0" smtClean="0"/>
              <a:t>	</a:t>
            </a:r>
            <a:r>
              <a:rPr lang="en-US" dirty="0" smtClean="0"/>
              <a:t>1294	115</a:t>
            </a:r>
          </a:p>
          <a:p>
            <a:r>
              <a:rPr lang="en-US" dirty="0" err="1" smtClean="0"/>
              <a:t>Voronov</a:t>
            </a:r>
            <a:r>
              <a:rPr lang="en-US" dirty="0" smtClean="0"/>
              <a:t> VV	1253	148</a:t>
            </a:r>
          </a:p>
          <a:p>
            <a:r>
              <a:rPr lang="en-US" dirty="0" err="1" smtClean="0"/>
              <a:t>Kir'yanov</a:t>
            </a:r>
            <a:r>
              <a:rPr lang="en-US" dirty="0" smtClean="0"/>
              <a:t> AV	1213	286</a:t>
            </a:r>
          </a:p>
          <a:p>
            <a:r>
              <a:rPr lang="en-US" dirty="0" err="1" smtClean="0"/>
              <a:t>Simakin</a:t>
            </a:r>
            <a:r>
              <a:rPr lang="en-US" dirty="0" smtClean="0"/>
              <a:t> AV	1172	200</a:t>
            </a:r>
          </a:p>
          <a:p>
            <a:r>
              <a:rPr lang="en-US" dirty="0" err="1" smtClean="0"/>
              <a:t>Kossyi</a:t>
            </a:r>
            <a:r>
              <a:rPr lang="en-US" dirty="0" smtClean="0"/>
              <a:t> IA	</a:t>
            </a:r>
            <a:r>
              <a:rPr lang="ru-RU" dirty="0" smtClean="0"/>
              <a:t>	</a:t>
            </a:r>
            <a:r>
              <a:rPr lang="en-US" dirty="0" smtClean="0"/>
              <a:t>1126	109</a:t>
            </a:r>
          </a:p>
          <a:p>
            <a:r>
              <a:rPr lang="en-US" dirty="0" err="1" smtClean="0"/>
              <a:t>Belyaev</a:t>
            </a:r>
            <a:r>
              <a:rPr lang="en-US" dirty="0" smtClean="0"/>
              <a:t> </a:t>
            </a:r>
            <a:r>
              <a:rPr lang="en-US" dirty="0" err="1" smtClean="0"/>
              <a:t>IYa</a:t>
            </a:r>
            <a:r>
              <a:rPr lang="en-US" dirty="0" smtClean="0"/>
              <a:t>	1081	169</a:t>
            </a:r>
          </a:p>
          <a:p>
            <a:r>
              <a:rPr lang="en-US" dirty="0" err="1" smtClean="0"/>
              <a:t>Tkachev</a:t>
            </a:r>
            <a:r>
              <a:rPr lang="en-US" dirty="0" smtClean="0"/>
              <a:t> AN	1060	233</a:t>
            </a:r>
          </a:p>
          <a:p>
            <a:r>
              <a:rPr lang="en-US" dirty="0" err="1" smtClean="0"/>
              <a:t>Sluchanko</a:t>
            </a:r>
            <a:r>
              <a:rPr lang="en-US" dirty="0" smtClean="0"/>
              <a:t> NE	1041	217</a:t>
            </a:r>
          </a:p>
          <a:p>
            <a:r>
              <a:rPr lang="en-US" dirty="0" err="1" smtClean="0"/>
              <a:t>Zagumennyi</a:t>
            </a:r>
            <a:r>
              <a:rPr lang="en-US" dirty="0" smtClean="0"/>
              <a:t> AI	1029	180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Minakov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AA</a:t>
            </a:r>
            <a:r>
              <a:rPr lang="en-US" dirty="0" smtClean="0"/>
              <a:t>	1001	409</a:t>
            </a:r>
          </a:p>
          <a:p>
            <a:endParaRPr lang="en-US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00174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Bulanov SV</a:t>
            </a:r>
            <a:r>
              <a:rPr lang="en-US" dirty="0" smtClean="0"/>
              <a:t>	10417	2246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Tsytovich</a:t>
            </a:r>
            <a:r>
              <a:rPr lang="en-US" dirty="0" smtClean="0">
                <a:solidFill>
                  <a:srgbClr val="FF0000"/>
                </a:solidFill>
              </a:rPr>
              <a:t> VN</a:t>
            </a:r>
            <a:r>
              <a:rPr lang="en-US" dirty="0" smtClean="0"/>
              <a:t>	8865	411</a:t>
            </a:r>
          </a:p>
          <a:p>
            <a:r>
              <a:rPr lang="en-US" dirty="0" smtClean="0"/>
              <a:t>Zvezdin AK	5911	1126</a:t>
            </a:r>
          </a:p>
          <a:p>
            <a:r>
              <a:rPr lang="en-US" dirty="0" err="1" smtClean="0"/>
              <a:t>Veselago</a:t>
            </a:r>
            <a:r>
              <a:rPr lang="en-US" dirty="0" smtClean="0"/>
              <a:t> VG	5409	155</a:t>
            </a:r>
          </a:p>
          <a:p>
            <a:r>
              <a:rPr lang="en-US" dirty="0" err="1" smtClean="0"/>
              <a:t>Konov</a:t>
            </a:r>
            <a:r>
              <a:rPr lang="en-US" dirty="0" smtClean="0"/>
              <a:t> VI	</a:t>
            </a:r>
            <a:r>
              <a:rPr lang="ru-RU" dirty="0" smtClean="0"/>
              <a:t>	</a:t>
            </a:r>
            <a:r>
              <a:rPr lang="en-US" dirty="0" smtClean="0"/>
              <a:t>4527	481</a:t>
            </a:r>
          </a:p>
          <a:p>
            <a:r>
              <a:rPr lang="en-US" dirty="0" err="1" smtClean="0"/>
              <a:t>Osiko</a:t>
            </a:r>
            <a:r>
              <a:rPr lang="en-US" dirty="0" smtClean="0"/>
              <a:t> VV</a:t>
            </a:r>
            <a:r>
              <a:rPr lang="ru-RU" dirty="0" smtClean="0"/>
              <a:t>	</a:t>
            </a:r>
            <a:r>
              <a:rPr lang="en-US" dirty="0" smtClean="0"/>
              <a:t>	4219	533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Lukyanchuk</a:t>
            </a:r>
            <a:r>
              <a:rPr lang="en-US" dirty="0" smtClean="0">
                <a:solidFill>
                  <a:srgbClr val="FF0000"/>
                </a:solidFill>
              </a:rPr>
              <a:t> BS</a:t>
            </a:r>
            <a:r>
              <a:rPr lang="en-US" dirty="0" smtClean="0"/>
              <a:t>	4081	1337</a:t>
            </a:r>
          </a:p>
          <a:p>
            <a:r>
              <a:rPr lang="en-US" dirty="0" err="1" smtClean="0"/>
              <a:t>Zhidomirov</a:t>
            </a:r>
            <a:r>
              <a:rPr lang="en-US" dirty="0" smtClean="0"/>
              <a:t> GM	3782	198</a:t>
            </a:r>
          </a:p>
          <a:p>
            <a:r>
              <a:rPr lang="en-US" dirty="0" err="1" smtClean="0"/>
              <a:t>Fedorov</a:t>
            </a:r>
            <a:r>
              <a:rPr lang="en-US" dirty="0" smtClean="0"/>
              <a:t> MV	3386	156</a:t>
            </a:r>
          </a:p>
          <a:p>
            <a:r>
              <a:rPr lang="en-US" dirty="0" err="1" smtClean="0"/>
              <a:t>Rukhadze</a:t>
            </a:r>
            <a:r>
              <a:rPr lang="en-US" dirty="0" smtClean="0"/>
              <a:t> AA	3204	130</a:t>
            </a:r>
          </a:p>
          <a:p>
            <a:r>
              <a:rPr lang="en-US" dirty="0" err="1" smtClean="0"/>
              <a:t>Ralchenko</a:t>
            </a:r>
            <a:r>
              <a:rPr lang="en-US" dirty="0" smtClean="0"/>
              <a:t> VG	3076	471</a:t>
            </a:r>
          </a:p>
          <a:p>
            <a:r>
              <a:rPr lang="en-US" dirty="0" err="1" smtClean="0"/>
              <a:t>Volkov</a:t>
            </a:r>
            <a:r>
              <a:rPr lang="en-US" dirty="0" smtClean="0"/>
              <a:t> AA	3045	116</a:t>
            </a:r>
          </a:p>
          <a:p>
            <a:r>
              <a:rPr lang="en-US" dirty="0" smtClean="0"/>
              <a:t>Shcherbakov IA	2924	142</a:t>
            </a:r>
          </a:p>
          <a:p>
            <a:r>
              <a:rPr lang="en-US" dirty="0" err="1" smtClean="0"/>
              <a:t>Fedorov</a:t>
            </a:r>
            <a:r>
              <a:rPr lang="en-US" dirty="0" smtClean="0"/>
              <a:t> PP	2857	381</a:t>
            </a:r>
          </a:p>
          <a:p>
            <a:r>
              <a:rPr lang="en-US" dirty="0" err="1" smtClean="0"/>
              <a:t>Mukhin</a:t>
            </a:r>
            <a:r>
              <a:rPr lang="en-US" dirty="0" smtClean="0"/>
              <a:t> AA	2400	839</a:t>
            </a:r>
          </a:p>
          <a:p>
            <a:r>
              <a:rPr lang="en-US" dirty="0" err="1" smtClean="0"/>
              <a:t>Gippius</a:t>
            </a:r>
            <a:r>
              <a:rPr lang="en-US" dirty="0" smtClean="0"/>
              <a:t> NA	2345	761</a:t>
            </a:r>
          </a:p>
          <a:p>
            <a:r>
              <a:rPr lang="en-US" dirty="0" err="1" smtClean="0"/>
              <a:t>Voronko</a:t>
            </a:r>
            <a:r>
              <a:rPr lang="en-US" dirty="0" smtClean="0"/>
              <a:t> </a:t>
            </a:r>
            <a:r>
              <a:rPr lang="en-US" dirty="0" err="1" smtClean="0"/>
              <a:t>YuK</a:t>
            </a:r>
            <a:r>
              <a:rPr lang="en-US" dirty="0" smtClean="0"/>
              <a:t>	2322	117</a:t>
            </a:r>
          </a:p>
          <a:p>
            <a:r>
              <a:rPr lang="en-US" dirty="0" err="1" smtClean="0"/>
              <a:t>Obraztsova</a:t>
            </a:r>
            <a:r>
              <a:rPr lang="en-US" dirty="0" smtClean="0"/>
              <a:t> ED	2222	601</a:t>
            </a:r>
          </a:p>
          <a:p>
            <a:r>
              <a:rPr lang="en-US" dirty="0" err="1" smtClean="0"/>
              <a:t>Shafeev</a:t>
            </a:r>
            <a:r>
              <a:rPr lang="en-US" dirty="0" smtClean="0"/>
              <a:t> GA	2184	371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671715"/>
            <a:ext cx="84296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Название			Кол-во		Ссылок		Ссылок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	         эксперт.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ru-RU" dirty="0" err="1" smtClean="0">
                <a:solidFill>
                  <a:srgbClr val="0070C0"/>
                </a:solidFill>
              </a:rPr>
              <a:t>сотр</a:t>
            </a:r>
            <a:r>
              <a:rPr lang="ru-RU" dirty="0" smtClean="0">
                <a:solidFill>
                  <a:srgbClr val="0070C0"/>
                </a:solidFill>
              </a:rPr>
              <a:t>.	Всего:		за 7 лет:</a:t>
            </a:r>
          </a:p>
          <a:p>
            <a:r>
              <a:rPr lang="ru-RU" dirty="0" smtClean="0"/>
              <a:t>1. ФТИ РАН им. Иоффе </a:t>
            </a: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smtClean="0"/>
              <a:t>194/1955	</a:t>
            </a:r>
            <a:r>
              <a:rPr lang="ru-RU" dirty="0" smtClean="0"/>
              <a:t>	</a:t>
            </a:r>
            <a:r>
              <a:rPr lang="en-US" dirty="0" smtClean="0"/>
              <a:t>358755	</a:t>
            </a:r>
            <a:r>
              <a:rPr lang="ru-RU" dirty="0" smtClean="0"/>
              <a:t>	</a:t>
            </a:r>
            <a:r>
              <a:rPr lang="en-US" dirty="0" smtClean="0"/>
              <a:t>55633</a:t>
            </a:r>
          </a:p>
          <a:p>
            <a:r>
              <a:rPr lang="ru-RU" dirty="0" smtClean="0"/>
              <a:t>2. Химфак МГУ	</a:t>
            </a: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smtClean="0"/>
              <a:t>175	</a:t>
            </a:r>
            <a:r>
              <a:rPr lang="ru-RU" dirty="0" smtClean="0"/>
              <a:t>	</a:t>
            </a:r>
            <a:r>
              <a:rPr lang="en-US" dirty="0" smtClean="0"/>
              <a:t>303095	</a:t>
            </a:r>
            <a:r>
              <a:rPr lang="ru-RU" dirty="0" smtClean="0"/>
              <a:t>	</a:t>
            </a:r>
            <a:r>
              <a:rPr lang="en-US" dirty="0" smtClean="0"/>
              <a:t>42121</a:t>
            </a:r>
          </a:p>
          <a:p>
            <a:r>
              <a:rPr lang="ru-RU" dirty="0" smtClean="0"/>
              <a:t>3. ОИЯИ	</a:t>
            </a:r>
            <a:r>
              <a:rPr lang="en-US" dirty="0" smtClean="0"/>
              <a:t>	</a:t>
            </a:r>
            <a:r>
              <a:rPr lang="ru-RU" dirty="0" smtClean="0"/>
              <a:t>		</a:t>
            </a:r>
            <a:r>
              <a:rPr lang="en-US" dirty="0" smtClean="0"/>
              <a:t>156	</a:t>
            </a:r>
            <a:r>
              <a:rPr lang="ru-RU" dirty="0" smtClean="0"/>
              <a:t>	</a:t>
            </a:r>
            <a:r>
              <a:rPr lang="en-US" dirty="0" smtClean="0"/>
              <a:t>503935	</a:t>
            </a:r>
            <a:r>
              <a:rPr lang="ru-RU" dirty="0" smtClean="0"/>
              <a:t>	</a:t>
            </a:r>
            <a:r>
              <a:rPr lang="en-US" dirty="0" smtClean="0"/>
              <a:t>144257</a:t>
            </a:r>
          </a:p>
          <a:p>
            <a:r>
              <a:rPr lang="ru-RU" dirty="0" smtClean="0"/>
              <a:t>4. Физфак МГУ	</a:t>
            </a: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smtClean="0"/>
              <a:t>117	</a:t>
            </a:r>
            <a:r>
              <a:rPr lang="ru-RU" dirty="0" smtClean="0"/>
              <a:t>	</a:t>
            </a:r>
            <a:r>
              <a:rPr lang="en-US" dirty="0" smtClean="0"/>
              <a:t>180121	</a:t>
            </a:r>
            <a:r>
              <a:rPr lang="ru-RU" dirty="0" smtClean="0"/>
              <a:t>	</a:t>
            </a:r>
            <a:r>
              <a:rPr lang="en-US" dirty="0" smtClean="0"/>
              <a:t>36503</a:t>
            </a:r>
          </a:p>
          <a:p>
            <a:r>
              <a:rPr lang="ru-RU" dirty="0" smtClean="0"/>
              <a:t>5. ФИАН	</a:t>
            </a:r>
            <a:r>
              <a:rPr lang="en-US" dirty="0" smtClean="0"/>
              <a:t>	</a:t>
            </a:r>
            <a:r>
              <a:rPr lang="ru-RU" dirty="0" smtClean="0"/>
              <a:t>		</a:t>
            </a:r>
            <a:r>
              <a:rPr lang="en-US" dirty="0" smtClean="0"/>
              <a:t>109/1192	</a:t>
            </a:r>
            <a:r>
              <a:rPr lang="ru-RU" dirty="0" smtClean="0"/>
              <a:t>	</a:t>
            </a:r>
            <a:r>
              <a:rPr lang="en-US" dirty="0" smtClean="0"/>
              <a:t>257416	</a:t>
            </a:r>
            <a:r>
              <a:rPr lang="ru-RU" dirty="0" smtClean="0"/>
              <a:t>	</a:t>
            </a:r>
            <a:r>
              <a:rPr lang="en-US" dirty="0" smtClean="0"/>
              <a:t>41202</a:t>
            </a:r>
          </a:p>
          <a:p>
            <a:r>
              <a:rPr lang="ru-RU" dirty="0" smtClean="0"/>
              <a:t>6. Курчатовский институт</a:t>
            </a: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smtClean="0"/>
              <a:t>92	</a:t>
            </a:r>
            <a:r>
              <a:rPr lang="ru-RU" dirty="0" smtClean="0"/>
              <a:t>	</a:t>
            </a:r>
            <a:r>
              <a:rPr lang="en-US" dirty="0" smtClean="0"/>
              <a:t>190765	</a:t>
            </a:r>
            <a:r>
              <a:rPr lang="ru-RU" dirty="0" smtClean="0"/>
              <a:t>	</a:t>
            </a:r>
            <a:r>
              <a:rPr lang="en-US" dirty="0" smtClean="0"/>
              <a:t>34455</a:t>
            </a:r>
          </a:p>
          <a:p>
            <a:r>
              <a:rPr lang="ru-RU" dirty="0" smtClean="0"/>
              <a:t>7. Институт катализа РАН</a:t>
            </a: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smtClean="0"/>
              <a:t>88/133	</a:t>
            </a:r>
            <a:r>
              <a:rPr lang="ru-RU" dirty="0" smtClean="0"/>
              <a:t>	</a:t>
            </a:r>
            <a:r>
              <a:rPr lang="en-US" dirty="0" smtClean="0"/>
              <a:t>101861	</a:t>
            </a:r>
            <a:r>
              <a:rPr lang="ru-RU" dirty="0" smtClean="0"/>
              <a:t>	</a:t>
            </a:r>
            <a:r>
              <a:rPr lang="en-US" dirty="0" smtClean="0"/>
              <a:t>21129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Инст</a:t>
            </a:r>
            <a:r>
              <a:rPr lang="ru-RU" dirty="0" smtClean="0"/>
              <a:t>. им. Белозерского МГУ 	</a:t>
            </a:r>
            <a:r>
              <a:rPr lang="en-US" dirty="0" smtClean="0"/>
              <a:t>84	</a:t>
            </a:r>
            <a:r>
              <a:rPr lang="ru-RU" dirty="0" smtClean="0"/>
              <a:t>	</a:t>
            </a:r>
            <a:r>
              <a:rPr lang="en-US" dirty="0" smtClean="0"/>
              <a:t>137566	</a:t>
            </a:r>
            <a:r>
              <a:rPr lang="ru-RU" dirty="0" smtClean="0"/>
              <a:t>	</a:t>
            </a:r>
            <a:r>
              <a:rPr lang="en-US" dirty="0" smtClean="0"/>
              <a:t>20728</a:t>
            </a:r>
          </a:p>
          <a:p>
            <a:r>
              <a:rPr lang="ru-RU" dirty="0" smtClean="0"/>
              <a:t>9. ИТЭФ</a:t>
            </a:r>
            <a:r>
              <a:rPr lang="en-US" dirty="0" smtClean="0"/>
              <a:t>	</a:t>
            </a:r>
            <a:r>
              <a:rPr lang="ru-RU" dirty="0" smtClean="0"/>
              <a:t>			</a:t>
            </a:r>
            <a:r>
              <a:rPr lang="en-US" dirty="0" smtClean="0"/>
              <a:t>82	</a:t>
            </a:r>
            <a:r>
              <a:rPr lang="ru-RU" dirty="0" smtClean="0"/>
              <a:t>	</a:t>
            </a:r>
            <a:r>
              <a:rPr lang="en-US" dirty="0" smtClean="0"/>
              <a:t>283271	</a:t>
            </a:r>
            <a:r>
              <a:rPr lang="ru-RU" dirty="0" smtClean="0"/>
              <a:t>	</a:t>
            </a:r>
            <a:r>
              <a:rPr lang="en-US" dirty="0" smtClean="0"/>
              <a:t>71244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>
                <a:solidFill>
                  <a:srgbClr val="FF0000"/>
                </a:solidFill>
              </a:rPr>
              <a:t>ИОФ РАН</a:t>
            </a:r>
            <a:r>
              <a:rPr lang="ru-RU" dirty="0" smtClean="0"/>
              <a:t>			</a:t>
            </a:r>
            <a:r>
              <a:rPr lang="en-US" dirty="0" smtClean="0">
                <a:solidFill>
                  <a:srgbClr val="FF0000"/>
                </a:solidFill>
              </a:rPr>
              <a:t>79/918</a:t>
            </a: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138389	</a:t>
            </a:r>
            <a:r>
              <a:rPr lang="ru-RU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19922</a:t>
            </a:r>
          </a:p>
          <a:p>
            <a:r>
              <a:rPr lang="ru-RU" dirty="0" smtClean="0"/>
              <a:t>1</a:t>
            </a:r>
            <a:r>
              <a:rPr lang="en-US" dirty="0" smtClean="0"/>
              <a:t>1</a:t>
            </a:r>
            <a:r>
              <a:rPr lang="ru-RU" dirty="0" smtClean="0"/>
              <a:t>. </a:t>
            </a:r>
            <a:r>
              <a:rPr lang="ru-RU" dirty="0" err="1" smtClean="0"/>
              <a:t>Инст</a:t>
            </a:r>
            <a:r>
              <a:rPr lang="ru-RU" dirty="0" smtClean="0"/>
              <a:t>. </a:t>
            </a:r>
            <a:r>
              <a:rPr lang="ru-RU" dirty="0" err="1" smtClean="0"/>
              <a:t>Биоорган</a:t>
            </a:r>
            <a:r>
              <a:rPr lang="ru-RU" dirty="0" smtClean="0"/>
              <a:t>. Химии</a:t>
            </a: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smtClean="0"/>
              <a:t>76/886	</a:t>
            </a:r>
            <a:r>
              <a:rPr lang="ru-RU" dirty="0" smtClean="0"/>
              <a:t>	</a:t>
            </a:r>
            <a:r>
              <a:rPr lang="en-US" dirty="0" smtClean="0"/>
              <a:t>125440	</a:t>
            </a:r>
            <a:r>
              <a:rPr lang="ru-RU" dirty="0" smtClean="0"/>
              <a:t>	</a:t>
            </a:r>
            <a:r>
              <a:rPr lang="en-US" dirty="0" smtClean="0"/>
              <a:t>23708</a:t>
            </a:r>
          </a:p>
          <a:p>
            <a:r>
              <a:rPr lang="ru-RU" dirty="0" smtClean="0"/>
              <a:t>12</a:t>
            </a:r>
            <a:r>
              <a:rPr lang="ru-RU" dirty="0" smtClean="0"/>
              <a:t>. Физфак </a:t>
            </a:r>
            <a:r>
              <a:rPr lang="ru-RU" dirty="0" err="1" smtClean="0"/>
              <a:t>СпбГУ</a:t>
            </a:r>
            <a:r>
              <a:rPr lang="en-US" dirty="0" smtClean="0"/>
              <a:t>	</a:t>
            </a:r>
            <a:r>
              <a:rPr lang="ru-RU" dirty="0" smtClean="0"/>
              <a:t>		</a:t>
            </a:r>
            <a:r>
              <a:rPr lang="en-US" dirty="0" smtClean="0"/>
              <a:t>73	</a:t>
            </a:r>
            <a:r>
              <a:rPr lang="ru-RU" dirty="0" smtClean="0"/>
              <a:t>	</a:t>
            </a:r>
            <a:r>
              <a:rPr lang="en-US" dirty="0" smtClean="0"/>
              <a:t>107826	</a:t>
            </a:r>
            <a:r>
              <a:rPr lang="ru-RU" dirty="0" smtClean="0"/>
              <a:t>	</a:t>
            </a:r>
            <a:r>
              <a:rPr lang="en-US" dirty="0" smtClean="0"/>
              <a:t>16673</a:t>
            </a:r>
          </a:p>
          <a:p>
            <a:r>
              <a:rPr lang="ru-RU" dirty="0" smtClean="0"/>
              <a:t>13. ИНЭОС им. Несмеянова 		</a:t>
            </a:r>
            <a:r>
              <a:rPr lang="en-US" dirty="0" smtClean="0"/>
              <a:t>70/654	</a:t>
            </a:r>
            <a:r>
              <a:rPr lang="ru-RU" dirty="0" smtClean="0"/>
              <a:t>	</a:t>
            </a:r>
            <a:r>
              <a:rPr lang="en-US" dirty="0" smtClean="0"/>
              <a:t>109564	</a:t>
            </a:r>
            <a:r>
              <a:rPr lang="ru-RU" dirty="0" smtClean="0"/>
              <a:t>	</a:t>
            </a:r>
            <a:r>
              <a:rPr lang="en-US" dirty="0" smtClean="0"/>
              <a:t>18474</a:t>
            </a:r>
          </a:p>
          <a:p>
            <a:r>
              <a:rPr lang="ru-RU" dirty="0" smtClean="0"/>
              <a:t>14. ПИЯФ</a:t>
            </a:r>
            <a:r>
              <a:rPr lang="en-US" dirty="0" smtClean="0"/>
              <a:t>	</a:t>
            </a:r>
            <a:r>
              <a:rPr lang="ru-RU" dirty="0" smtClean="0"/>
              <a:t>		</a:t>
            </a:r>
            <a:r>
              <a:rPr lang="en-US" dirty="0" smtClean="0"/>
              <a:t>69	</a:t>
            </a:r>
            <a:r>
              <a:rPr lang="ru-RU" dirty="0" smtClean="0"/>
              <a:t>	</a:t>
            </a:r>
            <a:r>
              <a:rPr lang="en-US" dirty="0" smtClean="0"/>
              <a:t>226639	</a:t>
            </a:r>
            <a:r>
              <a:rPr lang="ru-RU" dirty="0" smtClean="0"/>
              <a:t>	</a:t>
            </a:r>
            <a:r>
              <a:rPr lang="en-US" dirty="0" smtClean="0"/>
              <a:t>62843</a:t>
            </a:r>
          </a:p>
          <a:p>
            <a:r>
              <a:rPr lang="ru-RU" dirty="0" smtClean="0"/>
              <a:t>15. НИИЯФ МГУ			</a:t>
            </a:r>
            <a:r>
              <a:rPr lang="en-US" dirty="0" smtClean="0"/>
              <a:t>66	</a:t>
            </a:r>
            <a:r>
              <a:rPr lang="ru-RU" dirty="0" smtClean="0"/>
              <a:t>	</a:t>
            </a:r>
            <a:r>
              <a:rPr lang="en-US" dirty="0" smtClean="0"/>
              <a:t>148550	</a:t>
            </a:r>
            <a:r>
              <a:rPr lang="ru-RU" dirty="0" smtClean="0"/>
              <a:t>	</a:t>
            </a:r>
            <a:r>
              <a:rPr lang="en-US" dirty="0" smtClean="0"/>
              <a:t>68558</a:t>
            </a:r>
          </a:p>
          <a:p>
            <a:r>
              <a:rPr lang="ru-RU" dirty="0" smtClean="0"/>
              <a:t>16. ИКИ РАН	</a:t>
            </a:r>
            <a:r>
              <a:rPr lang="en-US" dirty="0" smtClean="0"/>
              <a:t>	</a:t>
            </a:r>
            <a:r>
              <a:rPr lang="ru-RU" dirty="0" smtClean="0"/>
              <a:t>	</a:t>
            </a:r>
            <a:r>
              <a:rPr lang="en-US" dirty="0" smtClean="0"/>
              <a:t>63/998	</a:t>
            </a:r>
            <a:r>
              <a:rPr lang="ru-RU" dirty="0" smtClean="0"/>
              <a:t>	</a:t>
            </a:r>
            <a:r>
              <a:rPr lang="en-US" dirty="0" smtClean="0"/>
              <a:t>137423	</a:t>
            </a:r>
            <a:r>
              <a:rPr lang="ru-RU" dirty="0" smtClean="0"/>
              <a:t>	</a:t>
            </a:r>
            <a:r>
              <a:rPr lang="en-US" dirty="0" smtClean="0"/>
              <a:t>30663</a:t>
            </a:r>
          </a:p>
          <a:p>
            <a:r>
              <a:rPr lang="ru-RU" dirty="0" smtClean="0"/>
              <a:t>17. ИТФ РАН			</a:t>
            </a:r>
            <a:r>
              <a:rPr lang="en-US" dirty="0" smtClean="0"/>
              <a:t>62/85	</a:t>
            </a:r>
            <a:r>
              <a:rPr lang="ru-RU" dirty="0" smtClean="0"/>
              <a:t>	</a:t>
            </a:r>
            <a:r>
              <a:rPr lang="en-US" dirty="0" smtClean="0"/>
              <a:t>258790	</a:t>
            </a:r>
            <a:r>
              <a:rPr lang="ru-RU" dirty="0" smtClean="0"/>
              <a:t>	</a:t>
            </a:r>
            <a:r>
              <a:rPr lang="en-US" dirty="0" smtClean="0"/>
              <a:t>12190</a:t>
            </a:r>
          </a:p>
          <a:p>
            <a:r>
              <a:rPr lang="ru-RU" dirty="0" smtClean="0"/>
              <a:t>18. ИПФ РАН			</a:t>
            </a:r>
            <a:r>
              <a:rPr lang="en-US" dirty="0" smtClean="0"/>
              <a:t>57/850	</a:t>
            </a:r>
            <a:r>
              <a:rPr lang="ru-RU" dirty="0" smtClean="0"/>
              <a:t>	</a:t>
            </a:r>
            <a:r>
              <a:rPr lang="en-US" dirty="0" smtClean="0"/>
              <a:t>68363	</a:t>
            </a:r>
            <a:r>
              <a:rPr lang="ru-RU" dirty="0" smtClean="0"/>
              <a:t>	</a:t>
            </a:r>
            <a:r>
              <a:rPr lang="en-US" dirty="0" smtClean="0"/>
              <a:t>13222</a:t>
            </a:r>
          </a:p>
          <a:p>
            <a:r>
              <a:rPr lang="ru-RU" dirty="0" smtClean="0"/>
              <a:t>19. ИФТТ РАН</a:t>
            </a:r>
            <a:r>
              <a:rPr lang="en-US" dirty="0" smtClean="0"/>
              <a:t>	</a:t>
            </a:r>
            <a:r>
              <a:rPr lang="ru-RU" dirty="0" smtClean="0"/>
              <a:t>		</a:t>
            </a:r>
            <a:r>
              <a:rPr lang="en-US" dirty="0" smtClean="0"/>
              <a:t>55/578	</a:t>
            </a:r>
            <a:r>
              <a:rPr lang="ru-RU" dirty="0" smtClean="0"/>
              <a:t>	</a:t>
            </a:r>
            <a:r>
              <a:rPr lang="en-US" dirty="0" smtClean="0"/>
              <a:t>72634	</a:t>
            </a:r>
            <a:r>
              <a:rPr lang="ru-RU" dirty="0" smtClean="0"/>
              <a:t>	</a:t>
            </a:r>
            <a:r>
              <a:rPr lang="en-US" dirty="0" smtClean="0"/>
              <a:t>9616</a:t>
            </a:r>
          </a:p>
          <a:p>
            <a:r>
              <a:rPr lang="ru-RU" dirty="0" smtClean="0"/>
              <a:t>20. ИЯИ РАН			</a:t>
            </a:r>
            <a:r>
              <a:rPr lang="en-US" dirty="0" smtClean="0"/>
              <a:t>54/1038	</a:t>
            </a:r>
            <a:r>
              <a:rPr lang="ru-RU" dirty="0" smtClean="0"/>
              <a:t>	</a:t>
            </a:r>
            <a:r>
              <a:rPr lang="en-US" dirty="0" smtClean="0"/>
              <a:t>150342	</a:t>
            </a:r>
            <a:r>
              <a:rPr lang="ru-RU" dirty="0" smtClean="0"/>
              <a:t>	</a:t>
            </a:r>
            <a:r>
              <a:rPr lang="en-US" dirty="0" smtClean="0"/>
              <a:t>42486</a:t>
            </a:r>
            <a:endParaRPr lang="en-US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35741" y="-214338"/>
            <a:ext cx="8472518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Сравнение с другими организациями</a:t>
            </a:r>
            <a:r>
              <a:rPr lang="en-US" sz="2800" dirty="0" smtClean="0"/>
              <a:t> (</a:t>
            </a:r>
            <a:r>
              <a:rPr lang="ru-RU" sz="2800" dirty="0" smtClean="0"/>
              <a:t>всего </a:t>
            </a:r>
            <a:r>
              <a:rPr lang="en-US" sz="2800" dirty="0" smtClean="0"/>
              <a:t>493 </a:t>
            </a:r>
            <a:r>
              <a:rPr lang="ru-RU" sz="2800" dirty="0" smtClean="0"/>
              <a:t>орг.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1582340"/>
            <a:ext cx="58579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Название		           Отношение	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			         эксперт.</a:t>
            </a:r>
            <a:r>
              <a:rPr lang="en-US" sz="2000" dirty="0" smtClean="0">
                <a:solidFill>
                  <a:srgbClr val="0070C0"/>
                </a:solidFill>
              </a:rPr>
              <a:t>/</a:t>
            </a:r>
            <a:r>
              <a:rPr lang="ru-RU" sz="2000" dirty="0" err="1" smtClean="0">
                <a:solidFill>
                  <a:srgbClr val="0070C0"/>
                </a:solidFill>
              </a:rPr>
              <a:t>сотр</a:t>
            </a:r>
            <a:r>
              <a:rPr lang="ru-RU" sz="2000" dirty="0" smtClean="0">
                <a:solidFill>
                  <a:srgbClr val="0070C0"/>
                </a:solidFill>
              </a:rPr>
              <a:t>.	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ИТФ РАН			0,73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Институт катализа РАН</a:t>
            </a:r>
            <a:r>
              <a:rPr lang="en-US" sz="2000" dirty="0" smtClean="0"/>
              <a:t>	</a:t>
            </a:r>
            <a:r>
              <a:rPr lang="ru-RU" sz="2000" dirty="0" smtClean="0"/>
              <a:t>0,66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ИНЭОС им. Несмеянова 	0,107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ФТИ РАН им. Иоффе </a:t>
            </a:r>
            <a:r>
              <a:rPr lang="en-US" sz="2000" dirty="0" smtClean="0"/>
              <a:t>	</a:t>
            </a:r>
            <a:r>
              <a:rPr lang="ru-RU" sz="2000" dirty="0" smtClean="0"/>
              <a:t>	0,099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ИФТТ РАН</a:t>
            </a:r>
            <a:r>
              <a:rPr lang="en-US" sz="2000" dirty="0" smtClean="0"/>
              <a:t>	</a:t>
            </a:r>
            <a:r>
              <a:rPr lang="ru-RU" sz="2000" dirty="0" smtClean="0"/>
              <a:t>		0,095 </a:t>
            </a:r>
            <a:r>
              <a:rPr lang="en-US" sz="2000" dirty="0" smtClean="0"/>
              <a:t>	</a:t>
            </a:r>
            <a:r>
              <a:rPr lang="ru-RU" sz="2000" dirty="0" smtClean="0"/>
              <a:t>	</a:t>
            </a:r>
            <a:endParaRPr lang="en-US" sz="2000" dirty="0" smtClean="0"/>
          </a:p>
          <a:p>
            <a:pPr marL="342900" indent="-342900">
              <a:buAutoNum type="arabicPeriod"/>
            </a:pPr>
            <a:r>
              <a:rPr lang="ru-RU" sz="2000" dirty="0" smtClean="0"/>
              <a:t>ФИАН</a:t>
            </a:r>
            <a:r>
              <a:rPr lang="en-US" sz="2000" dirty="0" smtClean="0"/>
              <a:t>	</a:t>
            </a:r>
            <a:r>
              <a:rPr lang="ru-RU" sz="2000" dirty="0" smtClean="0"/>
              <a:t>		0,09</a:t>
            </a:r>
          </a:p>
          <a:p>
            <a:pPr marL="342900" indent="-342900">
              <a:buFontTx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 ИОФ РАН</a:t>
            </a:r>
            <a:r>
              <a:rPr lang="ru-RU" sz="2000" dirty="0" smtClean="0"/>
              <a:t>			</a:t>
            </a:r>
            <a:r>
              <a:rPr lang="ru-RU" sz="2000" dirty="0" smtClean="0">
                <a:solidFill>
                  <a:srgbClr val="FF0000"/>
                </a:solidFill>
              </a:rPr>
              <a:t>0,08</a:t>
            </a:r>
            <a:r>
              <a:rPr lang="en-US" sz="2000" dirty="0" smtClean="0">
                <a:solidFill>
                  <a:srgbClr val="FF0000"/>
                </a:solidFill>
              </a:rPr>
              <a:t>6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ru-RU" sz="2000" dirty="0" err="1" smtClean="0"/>
              <a:t>Инст</a:t>
            </a:r>
            <a:r>
              <a:rPr lang="ru-RU" sz="2000" dirty="0" smtClean="0"/>
              <a:t>. </a:t>
            </a:r>
            <a:r>
              <a:rPr lang="ru-RU" sz="2000" dirty="0" err="1" smtClean="0"/>
              <a:t>Биоорган</a:t>
            </a:r>
            <a:r>
              <a:rPr lang="ru-RU" sz="2000" dirty="0" smtClean="0"/>
              <a:t>. Химии</a:t>
            </a:r>
            <a:r>
              <a:rPr lang="en-US" sz="2000" dirty="0" smtClean="0"/>
              <a:t>	</a:t>
            </a:r>
            <a:r>
              <a:rPr lang="ru-RU" sz="2000" dirty="0" smtClean="0"/>
              <a:t>0,085</a:t>
            </a:r>
            <a:r>
              <a:rPr lang="en-US" sz="2000" dirty="0" smtClean="0"/>
              <a:t>	</a:t>
            </a:r>
            <a:r>
              <a:rPr lang="ru-RU" sz="2000" dirty="0" smtClean="0"/>
              <a:t>	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ИПФ </a:t>
            </a:r>
            <a:r>
              <a:rPr lang="ru-RU" sz="2000" dirty="0" smtClean="0"/>
              <a:t>РАН			0,067 </a:t>
            </a:r>
            <a:r>
              <a:rPr lang="en-US" sz="2000" dirty="0" smtClean="0"/>
              <a:t>	</a:t>
            </a:r>
            <a:r>
              <a:rPr lang="ru-RU" sz="2000" dirty="0" smtClean="0"/>
              <a:t>	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 ИКИ РАН	</a:t>
            </a:r>
            <a:r>
              <a:rPr lang="en-US" sz="2000" dirty="0" smtClean="0"/>
              <a:t>	</a:t>
            </a:r>
            <a:r>
              <a:rPr lang="ru-RU" sz="2000" dirty="0" smtClean="0"/>
              <a:t>	0,063</a:t>
            </a:r>
            <a:r>
              <a:rPr lang="en-US" sz="2000" dirty="0" smtClean="0"/>
              <a:t>	</a:t>
            </a:r>
            <a:r>
              <a:rPr lang="ru-RU" sz="2000" dirty="0" smtClean="0"/>
              <a:t>	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20. ИЯИ РАН			0,052</a:t>
            </a:r>
            <a:r>
              <a:rPr lang="en-US" dirty="0" smtClean="0"/>
              <a:t>	</a:t>
            </a:r>
            <a:r>
              <a:rPr lang="ru-RU" dirty="0" smtClean="0"/>
              <a:t>	</a:t>
            </a:r>
            <a:endParaRPr lang="en-US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35741" y="285728"/>
            <a:ext cx="8472518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Сравнение с другими организациями</a:t>
            </a:r>
            <a:r>
              <a:rPr lang="en-US" sz="2800" dirty="0" smtClean="0"/>
              <a:t> (</a:t>
            </a:r>
            <a:r>
              <a:rPr lang="ru-RU" sz="2800" dirty="0" smtClean="0"/>
              <a:t>продолжение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индекса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smtClean="0"/>
              <a:t>Web of Science</a:t>
            </a:r>
            <a:r>
              <a:rPr lang="ru-RU" dirty="0" smtClean="0"/>
              <a:t> (</a:t>
            </a:r>
            <a:r>
              <a:rPr lang="en-US" dirty="0" err="1" smtClean="0"/>
              <a:t>WoS</a:t>
            </a:r>
            <a:r>
              <a:rPr lang="ru-RU" dirty="0" smtClean="0"/>
              <a:t>) 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Н.В. Карлов</a:t>
            </a:r>
          </a:p>
          <a:p>
            <a:pPr algn="ctr"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Индекс</a:t>
            </a:r>
            <a:r>
              <a:rPr lang="en-US" dirty="0" smtClean="0"/>
              <a:t> </a:t>
            </a:r>
            <a:r>
              <a:rPr lang="ru-RU" dirty="0" err="1" smtClean="0"/>
              <a:t>Хирша</a:t>
            </a:r>
            <a:r>
              <a:rPr lang="ru-RU" dirty="0" smtClean="0"/>
              <a:t>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9</a:t>
            </a:r>
          </a:p>
          <a:p>
            <a:pPr algn="ctr">
              <a:buNone/>
            </a:pPr>
            <a:r>
              <a:rPr lang="ru-RU" dirty="0" smtClean="0"/>
              <a:t>Полный индекс </a:t>
            </a:r>
            <a:r>
              <a:rPr lang="ru-RU" dirty="0" err="1" smtClean="0"/>
              <a:t>Хирша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FF0000"/>
                </a:solidFill>
              </a:rPr>
              <a:t>21</a:t>
            </a:r>
          </a:p>
          <a:p>
            <a:pPr algn="ctr">
              <a:buNone/>
            </a:pPr>
            <a:r>
              <a:rPr lang="ru-RU" dirty="0" smtClean="0"/>
              <a:t>Цитируемость по </a:t>
            </a:r>
            <a:r>
              <a:rPr lang="en-US" dirty="0" err="1" smtClean="0"/>
              <a:t>WoS</a:t>
            </a:r>
            <a:r>
              <a:rPr lang="en-US" dirty="0" smtClean="0"/>
              <a:t> (c 198</a:t>
            </a:r>
            <a:r>
              <a:rPr lang="ru-RU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г.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70C0"/>
                </a:solidFill>
              </a:rPr>
              <a:t>286</a:t>
            </a:r>
            <a:endParaRPr lang="en-US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dirty="0" smtClean="0"/>
              <a:t>Полная цитируемость: </a:t>
            </a:r>
            <a:r>
              <a:rPr lang="ru-RU" dirty="0" smtClean="0">
                <a:solidFill>
                  <a:srgbClr val="FF0000"/>
                </a:solidFill>
              </a:rPr>
              <a:t>2156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382</Words>
  <Application>Microsoft Office PowerPoint</Application>
  <PresentationFormat>Экран (4:3)</PresentationFormat>
  <Paragraphs>239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 цитируемости сотрудников ИОФ РАН</vt:lpstr>
      <vt:lpstr>Слайд 2</vt:lpstr>
      <vt:lpstr>Слайд 3</vt:lpstr>
      <vt:lpstr>Сотрудники ИОФ РАН, цитирование статей которых по Web of Science за 7 лет превышает 100 раз:  58 чел. по данным сайта«Корпус экспертов»  www. expertcorps.ru </vt:lpstr>
      <vt:lpstr>Слайд 5</vt:lpstr>
      <vt:lpstr>Сотрудники ИОФ РАН, присутствующие в обоих списках одновременно (38 чел.)</vt:lpstr>
      <vt:lpstr>Сравнение с другими организациями (всего 493 орг.)</vt:lpstr>
      <vt:lpstr>Сравнение с другими организациями (продолжение)</vt:lpstr>
      <vt:lpstr>Определение индекса Хирша по Web of Science (WoS) </vt:lpstr>
      <vt:lpstr>Определение индекса Хирша по Web of Science (WoS) </vt:lpstr>
      <vt:lpstr>Определение индекса Хирша по Web of Science (WoS) </vt:lpstr>
      <vt:lpstr>Определение индекса Хирша по Web of Science (WoS) </vt:lpstr>
      <vt:lpstr>Определение индекса Хирша по Web of Science (WoS) </vt:lpstr>
      <vt:lpstr>Определение индекса Хирша по Web of Science (WoS) </vt:lpstr>
    </vt:vector>
  </TitlesOfParts>
  <Company>GPI 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цитируемости сотрудников ИОФ РАН</dc:title>
  <dc:creator>science</dc:creator>
  <cp:lastModifiedBy>science</cp:lastModifiedBy>
  <cp:revision>60</cp:revision>
  <dcterms:created xsi:type="dcterms:W3CDTF">2013-10-07T11:06:32Z</dcterms:created>
  <dcterms:modified xsi:type="dcterms:W3CDTF">2013-10-18T05:34:02Z</dcterms:modified>
</cp:coreProperties>
</file>